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tiff" ContentType="image/tif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4"/>
  </p:notesMasterIdLst>
  <p:handoutMasterIdLst>
    <p:handoutMasterId r:id="rId24"/>
  </p:handoutMasterIdLst>
  <p:sldIdLst>
    <p:sldId id="1130" r:id="rId3"/>
    <p:sldId id="6113" r:id="rId5"/>
    <p:sldId id="6144" r:id="rId6"/>
    <p:sldId id="6140" r:id="rId7"/>
    <p:sldId id="6143" r:id="rId8"/>
    <p:sldId id="6172" r:id="rId9"/>
    <p:sldId id="6177" r:id="rId10"/>
    <p:sldId id="6145" r:id="rId11"/>
    <p:sldId id="6173" r:id="rId12"/>
    <p:sldId id="6146" r:id="rId13"/>
    <p:sldId id="6170" r:id="rId14"/>
    <p:sldId id="6174" r:id="rId15"/>
    <p:sldId id="6147" r:id="rId16"/>
    <p:sldId id="6166" r:id="rId17"/>
    <p:sldId id="6167" r:id="rId18"/>
    <p:sldId id="6168" r:id="rId19"/>
    <p:sldId id="6176" r:id="rId20"/>
    <p:sldId id="6175" r:id="rId21"/>
    <p:sldId id="6148" r:id="rId22"/>
    <p:sldId id="1126" r:id="rId23"/>
  </p:sldIdLst>
  <p:sldSz cx="12192000" cy="6858000"/>
  <p:notesSz cx="6797675" cy="992632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3" userDrawn="1">
          <p15:clr>
            <a:srgbClr val="A4A3A4"/>
          </p15:clr>
        </p15:guide>
        <p15:guide id="2" pos="388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zhangqingwei" initials="" lastIdx="1" clrIdx="0"/>
  <p:cmAuthor id="1" name="songjiaxiang" initials="s" lastIdx="1" clrIdx="0"/>
  <p:cmAuthor id="2" name="luyang" initials="l" lastIdx="1" clrIdx="1"/>
  <p:cmAuthor id="3" name="MM" initials="M" lastIdx="2" clrIdx="2"/>
  <p:cmAuthor id="4" name="cmdixuyj" initials="c" lastIdx="1" clrIdx="3"/>
  <p:cmAuthor id="5" name="Murong Yuxuan" initials="MY" lastIdx="1" clrIdx="4"/>
  <p:cmAuthor id="6" name="yonglee" initials="y" lastIdx="2" clrIdx="5"/>
  <p:cmAuthor id="7" name="LY" initials="L" lastIdx="1" clrIdx="6"/>
  <p:cmAuthor id="8" name="2021" initials="2021" lastIdx="1" clrIdx="7"/>
  <p:cmAuthor id="9" name="熊先奎10009191" initials="熊先奎10009191" lastIdx="1" clrIdx="9"/>
  <p:cmAuthor id="10" name="Mingming Cai" initials="MC" lastIdx="1" clrIdx="9"/>
  <p:cmAuthor id="11" name="10118178" initials="1" lastIdx="11" clrIdx="10"/>
  <p:cmAuthor id="12" name="zhouwd" initials="1" lastIdx="1" clrIdx="11"/>
  <p:cmAuthor id="13" name="Hans Neff" initials="HN" lastIdx="37" clrIdx="12"/>
  <p:cmAuthor id="14" name="John" initials="J" lastIdx="36" clrIdx="13"/>
  <p:cmAuthor id="15" name="10025093" initials="1" lastIdx="51" clrIdx="14"/>
  <p:cmAuthor id="16" name="作者" initials="A" lastIdx="0" clrIdx="16"/>
  <p:cmAuthor id="17" name="00035181" initials="0" lastIdx="1" clrIdx="16"/>
  <p:cmAuthor id="18" name="张燕" initials="MSOffice" lastIdx="1" clrIdx="17"/>
  <p:cmAuthor id="19" name="Saku Uchikawa" initials="S" lastIdx="11" clrIdx="0"/>
  <p:cmAuthor id="20" name="00065088" initials="0" lastIdx="2" clrIdx="19"/>
  <p:cmAuthor id="21" name="10066351" initials="1" lastIdx="2" clrIdx="0"/>
  <p:cmAuthor id="22" name="蔡建楠" initials="caijianna" lastIdx="15" clrIdx="17"/>
  <p:cmAuthor id="23" name="赵诚荣10027092" initials="赵" lastIdx="2" clrIdx="25"/>
  <p:cmAuthor id="24" name="李蕾00009994" initials="李" lastIdx="6" clrIdx="17"/>
  <p:cmAuthor id="25" name="徐亮" initials="XL" lastIdx="1" clrIdx="24"/>
  <p:cmAuthor id="26" name="10270945" initials="1" lastIdx="2" clrIdx="25"/>
  <p:cmAuthor id="27" name="Hou Yingfeng" initials="H" lastIdx="10" clrIdx="23"/>
  <p:cmAuthor id="28" name="Administrator" initials="A" lastIdx="1" clrIdx="27"/>
  <p:cmAuthor id="29" name="86136" initials="8" lastIdx="1" clrIdx="28"/>
  <p:cmAuthor id="30" name="55247" initials="5" lastIdx="3" clrIdx="29"/>
  <p:cmAuthor id="31" name="Author" initials="A" lastIdx="0" clrIdx="30"/>
  <p:cmAuthor id="32" name="李楠10047711" initials="李楠10047711" lastIdx="2" clrIdx="31"/>
  <p:cmAuthor id="33" name="杨" initials="杨" lastIdx="1" clrIdx="32"/>
  <p:cmAuthor id="34" name="A6910@365ms.vip" initials="A" lastIdx="1" clrIdx="33"/>
  <p:cmAuthor id="35" name="A6910" initials="A" lastIdx="1" clrIdx="34"/>
  <p:cmAuthor id="36" name="su liqin" initials="sl" lastIdx="1" clrIdx="35"/>
  <p:cmAuthor id="37" name="陈召国" initials="c" lastIdx="1" clrIdx="36"/>
  <p:cmAuthor id="38" name="migu" initials="m" lastIdx="3" clrIdx="37"/>
  <p:cmAuthor id="39" name="10056791" initials="1" lastIdx="1" clrIdx="29"/>
  <p:cmAuthor id="40" name="张洋" initials="张" lastIdx="1" clrIdx="34"/>
  <p:cmAuthor id="41" name="赵欣" initials="赵" lastIdx="4" clrIdx="37"/>
  <p:cmAuthor id="42" name="usher" initials="u" lastIdx="1" clrIdx="41"/>
  <p:cmAuthor id="43" name="10072453" initials="1" lastIdx="1" clrIdx="40"/>
  <p:cmAuthor id="44" name="群智集" initials="群" lastIdx="0" clrIdx="0"/>
  <p:cmAuthor id="45" name="cmri" initials="c" lastIdx="6" clrIdx="0"/>
  <p:cmAuthor id="46" name="徐朋浩" initials="徐" lastIdx="1" clrIdx="45"/>
  <p:cmAuthor id="47" name="clj" initials="c" lastIdx="1" clrIdx="46"/>
  <p:cmAuthor id="48" name="尹瑶瑶" initials="尹" lastIdx="1" clrIdx="47"/>
  <p:cmAuthor id="49" name="cmcc" initials="c" lastIdx="1" clrIdx="48"/>
  <p:cmAuthor id="50" name="未知的使用者82" initials="" lastIdx="1" clrIdx="0"/>
  <p:cmAuthor id="51" name="未知用户20" initials="未" lastIdx="1" clrIdx="23"/>
  <p:cmAuthor id="52" name="rev2" initials="r" lastIdx="1" clrIdx="36"/>
  <p:cmAuthor id="353158055" name="韩雨" initials="韩" lastIdx="0" clrIdx="0"/>
  <p:cmAuthor id="53" name="施旻" initials="施" lastIdx="1" clrIdx="52"/>
  <p:cmAuthor id="54" name="zhangyuexin@hq.cmcc" initials="zhangyuexin@hq.cmcc" lastIdx="1" clrIdx="53"/>
  <p:cmAuthor id="691587970" name="小延魔法师" initials="小" lastIdx="1126286" clrIdx="0"/>
  <p:cmAuthor id="55" name="黎丹" initials="黎" lastIdx="2" clrIdx="0"/>
  <p:cmAuthor id="691587971" name="da lin" initials="dl" lastIdx="1" clrIdx="48"/>
  <p:cmAuthor id="56" name="Chengli" initials="C" lastIdx="6" clrIdx="0"/>
  <p:cmAuthor id="691587972" name="晓曼" initials="晓曼" lastIdx="3" clrIdx="54"/>
  <p:cmAuthor id="57" name="未知的使用者40" initials="" lastIdx="1" clrIdx="0"/>
  <p:cmAuthor id="691587973" name="Yukun Zhang" initials="YZ" lastIdx="1" clrIdx="341"/>
  <p:cmAuthor id="58" name="未知的使用者87" initials="" lastIdx="1" clrIdx="0"/>
  <p:cmAuthor id="691587974" name="朱自洪泉10298473" initials="MSOffice" lastIdx="2" clrIdx="53"/>
  <p:cmAuthor id="59" name="曾红" initials="" lastIdx="0" clrIdx="0"/>
  <p:cmAuthor id="60" name="未知的使用者90" initials="" lastIdx="8" clrIdx="0"/>
  <p:cmAuthor id="61" name="未知的使用者29" initials="" lastIdx="1" clrIdx="0"/>
  <p:cmAuthor id="62" name="未知的使用者91" initials="" lastIdx="1" clrIdx="0"/>
  <p:cmAuthor id="63" name="未知的使用者98" initials="" lastIdx="1" clrIdx="0"/>
  <p:cmAuthor id="64" name="CHRISYU" initials="" lastIdx="1" clrIdx="0"/>
  <p:cmAuthor id="65" name="未知的使用者113" initials="" lastIdx="1" clrIdx="2"/>
  <p:cmAuthor id="66" name="liucunri" initials="" lastIdx="1" clrIdx="0"/>
  <p:cmAuthor id="67" name="未知用户9" initials="" lastIdx="1" clrIdx="0"/>
  <p:cmAuthor id="68" name="Unknown User48" initials="" lastIdx="8" clrIdx="0"/>
  <p:cmAuthor id="69" name="未知用户103" initials="" lastIdx="1" clrIdx="0"/>
  <p:cmAuthor id="70" name="Unknown User52" initials="" lastIdx="1" clrIdx="0"/>
  <p:cmAuthor id="71" name="未知的使用者42" initials="" lastIdx="1" clrIdx="0"/>
  <p:cmAuthor id="72" name="Unknown User50" initials="" lastIdx="1" clrIdx="0"/>
  <p:cmAuthor id="73" name="未知的使用者120" initials="" lastIdx="1" clrIdx="0"/>
  <p:cmAuthor id="74" name="px" initials="" lastIdx="3" clrIdx="1"/>
  <p:cmAuthor id="75" name="Sky123.Org" initials="" lastIdx="1" clrIdx="0"/>
  <p:cmAuthor id="76" name="yi tian" initials="yt" lastIdx="1" clrIdx="25"/>
  <p:cmAuthor id="77" name="yj W" initials="yW" lastIdx="1" clrIdx="26"/>
  <p:cmAuthor id="78" name="侯雪飞" initials="侯" lastIdx="1" clrIdx="0"/>
  <p:cmAuthor id="79" name="微软用户" initials="" lastIdx="1" clrIdx="0"/>
  <p:cmAuthor id="80" name="未知的使用者73" initials="" lastIdx="1" clrIdx="0"/>
  <p:cmAuthor id="81" name="未知的使用者24" initials="" lastIdx="8" clrIdx="0"/>
  <p:cmAuthor id="82" name="未知用户16" initials="" lastIdx="1" clrIdx="0"/>
  <p:cmAuthor id="83" name="Mary Feil-Jacobs" initials="" lastIdx="43" clrIdx="1"/>
  <p:cmAuthor id="84" name="LiuHui" initials="" lastIdx="1" clrIdx="0"/>
  <p:cmAuthor id="85" name="未知的使用者45" initials="" lastIdx="1" clrIdx="0"/>
  <p:cmAuthor id="86" name="王鹏凯" initials="" lastIdx="1" clrIdx="0"/>
  <p:cmAuthor id="87" name="未知用户104" initials="" lastIdx="1" clrIdx="0"/>
  <p:cmAuthor id="88" name="未知用户5" initials="" lastIdx="1" clrIdx="0"/>
  <p:cmAuthor id="89" name="未知的使用者10" initials="" lastIdx="3" clrIdx="1"/>
  <p:cmAuthor id="90" name="未知的使用者93" initials="" lastIdx="1" clrIdx="1"/>
  <p:cmAuthor id="91" name="范作霖" initials="范" lastIdx="1" clrIdx="22"/>
  <p:cmAuthor id="92" name="LeeElva" initials="" lastIdx="1" clrIdx="0"/>
  <p:cmAuthor id="93" name="未知用户99" initials="" lastIdx="1" clrIdx="2"/>
  <p:cmAuthor id="94" name="未知的使用者34" initials="" lastIdx="1" clrIdx="0"/>
  <p:cmAuthor id="95" name="未知的使用者115" initials="" lastIdx="1" clrIdx="1"/>
  <p:cmAuthor id="96" name="未知用户57" initials="" lastIdx="1" clrIdx="0"/>
  <p:cmAuthor id="210492765" name="施普希（菜菜）" initials="施" lastIdx="0" clrIdx="0"/>
  <p:cmAuthor id="97" name="lianghb" initials="" lastIdx="19" clrIdx="0"/>
  <p:cmAuthor id="210492766" name="yu 1" initials="y1" lastIdx="1" clrIdx="19"/>
  <p:cmAuthor id="98" name="未知用户17" initials="" lastIdx="0" clrIdx="1"/>
  <p:cmAuthor id="210492767" name="李 嘉" initials="李" lastIdx="1" clrIdx="26"/>
  <p:cmAuthor id="99" name="Deanna Schuler (Bookey Consulting)" initials="" lastIdx="2" clrIdx="0"/>
  <p:cmAuthor id="100" name="未知的使用者57" initials="" lastIdx="1" clrIdx="0"/>
  <p:cmAuthor id="101" name="未知的使用者16" initials="" lastIdx="6" clrIdx="0"/>
  <p:cmAuthor id="102" name="未知的使用者35" initials="" lastIdx="1" clrIdx="0"/>
  <p:cmAuthor id="103" name="未知用户102" initials="" lastIdx="1" clrIdx="1"/>
  <p:cmAuthor id="104" name="maxine" initials="" lastIdx="0" clrIdx="0"/>
  <p:cmAuthor id="105" name="未知的使用者121" initials="" lastIdx="1" clrIdx="1"/>
  <p:cmAuthor id="106" name="未知的使用者12" initials="" lastIdx="1" clrIdx="0"/>
  <p:cmAuthor id="107" name="周元元" initials="" lastIdx="5" clrIdx="0"/>
  <p:cmAuthor id="108" name="未知的使用者27" initials="" lastIdx="8" clrIdx="0"/>
  <p:cmAuthor id="109" name="刘豹" initials="刘" lastIdx="0" clrIdx="0"/>
  <p:cmAuthor id="110" name="未知的使用者30" initials="" lastIdx="8" clrIdx="0"/>
  <p:cmAuthor id="111" name="未知的使用者53" initials="" lastIdx="1" clrIdx="0"/>
  <p:cmAuthor id="112" name="未知用户58" initials="" lastIdx="5" clrIdx="1"/>
  <p:cmAuthor id="113" name="未知的使用者25" initials="" lastIdx="1" clrIdx="0"/>
  <p:cmAuthor id="114" name="liupeng" initials="" lastIdx="1" clrIdx="1"/>
  <p:cmAuthor id="115" name="未知用户24" initials="" lastIdx="1" clrIdx="0"/>
  <p:cmAuthor id="287643681" name="殷格非" initials="殷" lastIdx="2" clrIdx="0"/>
  <p:cmAuthor id="116" name="AbuSina" initials="" lastIdx="2" clrIdx="0"/>
  <p:cmAuthor id="287643682" name="z r" initials="zr" lastIdx="5" clrIdx="12"/>
  <p:cmAuthor id="117" name="hl sun" initials="" lastIdx="1" clrIdx="0"/>
  <p:cmAuthor id="287643683" name="lc xue" initials="lx" lastIdx="1" clrIdx="22"/>
  <p:cmAuthor id="394525608" name="仇怿俊" initials="仇" lastIdx="0" clrIdx="0"/>
  <p:cmAuthor id="118" name="未知的使用者94" initials="" lastIdx="1" clrIdx="2"/>
  <p:cmAuthor id="287643684" name="孟芳芳（借调）" initials="V" lastIdx="2" clrIdx="37"/>
  <p:cmAuthor id="394525609" name="Xiaosu Wang" initials="XW" lastIdx="1" clrIdx="24"/>
  <p:cmAuthor id="119" name="未知用户66" initials="" lastIdx="1" clrIdx="0"/>
  <p:cmAuthor id="287643685" name="罗志军" initials="Microsof" lastIdx="1" clrIdx="38"/>
  <p:cmAuthor id="394525610" name="dengwanting" initials="d" lastIdx="1" clrIdx="50"/>
  <p:cmAuthor id="120" name="郑汝鸿" initials="郑" lastIdx="2" clrIdx="0"/>
  <p:cmAuthor id="287643686" name="YaoChunfen" initials="Y" lastIdx="1" clrIdx="39"/>
  <p:cmAuthor id="394525611" name="maomao" initials="m" lastIdx="1" clrIdx="49"/>
  <p:cmAuthor id="121" name="未知用户19" initials="" lastIdx="1" clrIdx="0"/>
  <p:cmAuthor id="287643687" name="cheng" initials="c" lastIdx="13" clrIdx="0"/>
  <p:cmAuthor id="122" name="周宏達JerryChou" initials="" lastIdx="6" clrIdx="2"/>
  <p:cmAuthor id="123" name="邢辰凤" initials="邢" lastIdx="45" clrIdx="7"/>
  <p:cmAuthor id="124" name="未知用户7" initials="" lastIdx="1" clrIdx="0"/>
  <p:cmAuthor id="125" name="未知的使用者56" initials="" lastIdx="1" clrIdx="0"/>
  <p:cmAuthor id="126" name="未知用户46" initials="未" lastIdx="1" clrIdx="1"/>
  <p:cmAuthor id="127" name="未知的使用者119" initials="" lastIdx="1" clrIdx="2"/>
  <p:cmAuthor id="128" name="未知用户59" initials="" lastIdx="0" clrIdx="1"/>
  <p:cmAuthor id="129" name="未知的使用者22" initials="" lastIdx="8" clrIdx="0"/>
  <p:cmAuthor id="130" name="未知的使用者103" initials="" lastIdx="8" clrIdx="0"/>
  <p:cmAuthor id="131" name="Wenwen" initials="" lastIdx="1" clrIdx="1"/>
  <p:cmAuthor id="132" name="未知的使用者117" initials="" lastIdx="1" clrIdx="0"/>
  <p:cmAuthor id="133" name="未知的使用者33" initials="" lastIdx="1" clrIdx="0"/>
  <p:cmAuthor id="134" name="未知的使用者28" initials="" lastIdx="1" clrIdx="0"/>
  <p:cmAuthor id="135" name="未知用户67" initials="" lastIdx="1" clrIdx="0"/>
  <p:cmAuthor id="136" name="未知用户114" initials="" lastIdx="1" clrIdx="0"/>
  <p:cmAuthor id="137" name="未知用户18" initials="" lastIdx="10" clrIdx="0"/>
  <p:cmAuthor id="138" name="未知的使用者67" initials="" lastIdx="1" clrIdx="0"/>
  <p:cmAuthor id="139" name="未知的使用者46" initials="" lastIdx="1" clrIdx="1"/>
  <p:cmAuthor id="140" name="未知的使用者26" initials="" lastIdx="1" clrIdx="0"/>
  <p:cmAuthor id="141" name="未知的使用者43" initials="" lastIdx="1" clrIdx="0"/>
  <p:cmAuthor id="142" name="未知的使用者9" initials="" lastIdx="1" clrIdx="0"/>
  <p:cmAuthor id="143" name="未知用户62" initials="" lastIdx="1" clrIdx="1"/>
  <p:cmAuthor id="144" name="yuanzh" initials="" lastIdx="1" clrIdx="1"/>
  <p:cmAuthor id="145" name="不明使用者57" initials="" lastIdx="1" clrIdx="0"/>
  <p:cmAuthor id="146" name="未知用户108" initials="" lastIdx="1" clrIdx="0"/>
  <p:cmAuthor id="147" name="未知的使用者110" initials="" lastIdx="1" clrIdx="0"/>
  <p:cmAuthor id="148" name="linyd" initials="" lastIdx="3" clrIdx="1"/>
  <p:cmAuthor id="149" name="未知用户8" initials="" lastIdx="1" clrIdx="0"/>
  <p:cmAuthor id="150" name="未知的使用者31" initials="" lastIdx="1" clrIdx="0"/>
  <p:cmAuthor id="151" name="未知用户81" initials="" lastIdx="1" clrIdx="0"/>
  <p:cmAuthor id="152" name="未知用户115" initials="" lastIdx="1" clrIdx="0"/>
  <p:cmAuthor id="153" name="未知用户21" initials="" lastIdx="1" clrIdx="0"/>
  <p:cmAuthor id="154" name="未知的使用者68" initials="" lastIdx="1" clrIdx="0"/>
  <p:cmAuthor id="155" name="mm" initials="" lastIdx="1" clrIdx="0"/>
  <p:cmAuthor id="156" name="未知用户15" initials="" lastIdx="1" clrIdx="0"/>
  <p:cmAuthor id="157" name="朱晓瑜" initials="" lastIdx="54" clrIdx="0"/>
  <p:cmAuthor id="158" name="不明使用者20" initials="" lastIdx="1" clrIdx="0"/>
  <p:cmAuthor id="159" name="未知用户82" initials="" lastIdx="1" clrIdx="0"/>
  <p:cmAuthor id="160" name="未知的使用者7" initials="" lastIdx="2" clrIdx="0"/>
  <p:cmAuthor id="161" name="未知用户6" initials="" lastIdx="8" clrIdx="0"/>
  <p:cmAuthor id="162" name="未知的使用者55" initials="" lastIdx="1" clrIdx="0"/>
  <p:cmAuthor id="163" name="未知的使用者111" initials="" lastIdx="1" clrIdx="0"/>
  <p:cmAuthor id="164" name="未知的使用者50" initials="" lastIdx="1" clrIdx="0"/>
  <p:cmAuthor id="165" name="未知的使用者11" initials="" lastIdx="1" clrIdx="0"/>
  <p:cmAuthor id="166" name="未知用户47" initials="" lastIdx="6" clrIdx="0"/>
  <p:cmAuthor id="167" name="未知用户106" initials="未" lastIdx="1" clrIdx="0"/>
  <p:cmAuthor id="168" name="未知用户116" initials="" lastIdx="1" clrIdx="1"/>
  <p:cmAuthor id="169" name="未知的使用者150" initials="未" lastIdx="1" clrIdx="0"/>
  <p:cmAuthor id="170" name="未知的使用者69" initials="" lastIdx="1" clrIdx="1"/>
  <p:cmAuthor id="171" name="未知的使用者112" initials="" lastIdx="1" clrIdx="1"/>
  <p:cmAuthor id="172" name="徐光宇" initials="徐" lastIdx="1" clrIdx="0"/>
  <p:cmAuthor id="173" name="Kevin Hu" initials="" lastIdx="1" clrIdx="0"/>
  <p:cmAuthor id="174" name="未知的使用者38" initials="" lastIdx="1" clrIdx="0"/>
  <p:cmAuthor id="175" name="唐可欣" initials="" lastIdx="1" clrIdx="0"/>
  <p:cmAuthor id="176" name="未知的使用者8" initials="" lastIdx="1" clrIdx="0"/>
  <p:cmAuthor id="177" name="不明使用者56" initials="" lastIdx="1" clrIdx="0"/>
  <p:cmAuthor id="178" name="P00035_jeremy" initials="" lastIdx="1" clrIdx="0"/>
  <p:cmAuthor id="179" name="Unknown User7" initials="" lastIdx="1" clrIdx="0"/>
  <p:cmAuthor id="180" name="muzi wei" initials="" lastIdx="1" clrIdx="0"/>
  <p:cmAuthor id="181" name="未知的使用者41" initials="" lastIdx="1" clrIdx="0"/>
  <p:cmAuthor id="182" name="未知的使用者13" initials="" lastIdx="1" clrIdx="0"/>
  <p:cmAuthor id="183" name="djj" initials="" lastIdx="2" clrIdx="0"/>
  <p:cmAuthor id="184" name="未知用户117" initials="" lastIdx="1" clrIdx="2"/>
  <p:cmAuthor id="47245820" name="郏 鹏" initials="郏" lastIdx="1" clrIdx="16"/>
  <p:cmAuthor id="185" name="ztolei@163.com" initials="z" lastIdx="1" clrIdx="50"/>
  <p:cmAuthor id="47245821" name="郏鹏" initials="M" lastIdx="1" clrIdx="17"/>
  <p:cmAuthor id="186" name="未知用户13" initials="" lastIdx="1" clrIdx="0"/>
  <p:cmAuthor id="47245822" name="ma jialin" initials="mj" lastIdx="1" clrIdx="41"/>
  <p:cmAuthor id="187" name="不明使用者21" initials="" lastIdx="1" clrIdx="0"/>
  <p:cmAuthor id="47245823" name="admin" initials="a" lastIdx="1" clrIdx="33"/>
  <p:cmAuthor id="188" name="YUMINGNJ" initials="" lastIdx="3" clrIdx="0"/>
  <p:cmAuthor id="47245824" name="goforever814" initials="g" lastIdx="1" clrIdx="34"/>
  <p:cmAuthor id="189" name="未知的使用者52" initials="" lastIdx="1" clrIdx="1"/>
  <p:cmAuthor id="190" name="未知用户109" initials="" lastIdx="1" clrIdx="1"/>
  <p:cmAuthor id="191" name="Unknown User117" initials="U" lastIdx="10" clrIdx="0"/>
  <p:cmAuthor id="192" name="thomas" initials="" lastIdx="1" clrIdx="49"/>
  <p:cmAuthor id="193" name="未知的使用者3" initials="" lastIdx="7" clrIdx="1"/>
  <p:cmAuthor id="194" name="未知用户14" initials="" lastIdx="1" clrIdx="0"/>
  <p:cmAuthor id="195" name="Unknown User65" initials="U" lastIdx="1" clrIdx="0"/>
  <p:cmAuthor id="196" name="未知用户98" initials="" lastIdx="1" clrIdx="2"/>
  <p:cmAuthor id="197" name="Unknown User11" initials="U" lastIdx="0" clrIdx="1"/>
  <p:cmAuthor id="381437688" name="谢学斌" initials="谢" lastIdx="0" clrIdx="0"/>
  <p:cmAuthor id="198" name="未知用户83" initials="" lastIdx="1" clrIdx="1"/>
  <p:cmAuthor id="199" name="未知用户61" initials="" lastIdx="8" clrIdx="0"/>
  <p:cmAuthor id="200" name="張秀娟" initials="" lastIdx="1" clrIdx="2"/>
  <p:cmAuthor id="201" name="Jason Wang" initials="" lastIdx="1" clrIdx="0"/>
  <p:cmAuthor id="202" name="不明使用者18" initials="" lastIdx="0" clrIdx="1"/>
  <p:cmAuthor id="203" name="未知用户28" initials="未" lastIdx="5" clrIdx="1"/>
  <p:cmAuthor id="204" name="未知的使用者72" initials="" lastIdx="1" clrIdx="0"/>
  <p:cmAuthor id="205" name="未知的使用者48" initials="" lastIdx="1" clrIdx="0"/>
  <p:cmAuthor id="206" name="未知的使用者104" initials="" lastIdx="1" clrIdx="0"/>
  <p:cmAuthor id="207" name="未知用户60" initials="" lastIdx="1" clrIdx="0"/>
  <p:cmAuthor id="208" name="未知的使用者39" initials="未" lastIdx="10" clrIdx="0"/>
  <p:cmAuthor id="209" name="Shawna Strickland" initials="" lastIdx="2" clrIdx="0"/>
  <p:cmAuthor id="210" name="未知的使用者36" initials="" lastIdx="3" clrIdx="1"/>
  <p:cmAuthor id="211" name="未知的使用者76" initials="未" lastIdx="1" clrIdx="0"/>
  <p:cmAuthor id="212" name="Daniel Wuu" initials="" lastIdx="1" clrIdx="0"/>
  <p:cmAuthor id="213" name="未知用户56" initials="" lastIdx="1" clrIdx="0"/>
  <p:cmAuthor id="214" name="未知的使用者14" initials="" lastIdx="2" clrIdx="0"/>
  <p:cmAuthor id="215" name="云峰 贾" initials="云" lastIdx="2" clrIdx="0"/>
  <p:cmAuthor id="216" name="未知的使用者197" initials="未" lastIdx="8" clrIdx="0"/>
  <p:cmAuthor id="217" name="Ashley Eberenz" initials="" lastIdx="7" clrIdx="1"/>
  <p:cmAuthor id="218" name="不明使用者19" initials="" lastIdx="1" clrIdx="0"/>
  <p:cmAuthor id="219" name="qiantong" initials="" lastIdx="3" clrIdx="1"/>
  <p:cmAuthor id="220" name="未知的使用者74" initials="" lastIdx="1" clrIdx="0"/>
  <p:cmAuthor id="221" name="未知的使用者23" initials="" lastIdx="1" clrIdx="0"/>
  <p:cmAuthor id="222" name="未知的使用者1" initials="" lastIdx="8" clrIdx="0"/>
  <p:cmAuthor id="223" name="116304" initials="" lastIdx="1" clrIdx="1"/>
  <p:cmAuthor id="224" name="未知用户31" initials="未" lastIdx="1" clrIdx="1"/>
  <p:cmAuthor id="225" name="R affer" initials="" lastIdx="1" clrIdx="0"/>
  <p:cmAuthor id="226" name="qihua-DCMS" initials="" lastIdx="0" clrIdx="0"/>
  <p:cmAuthor id="227" name="未知用户55" initials="" lastIdx="1" clrIdx="0"/>
  <p:cmAuthor id="228" name="未知的使用者95" initials="" lastIdx="1" clrIdx="0"/>
  <p:cmAuthor id="229" name="未知的使用者168" initials="未" lastIdx="1" clrIdx="0"/>
  <p:cmAuthor id="230" name="未知的使用者32" initials="" lastIdx="1" clrIdx="0"/>
  <p:cmAuthor id="231" name="未知的使用者49" initials="" lastIdx="1" clrIdx="0"/>
  <p:cmAuthor id="232" name="Unknown User26" initials="U" lastIdx="1" clrIdx="1"/>
  <p:cmAuthor id="233" name="yuexuejun" initials="" lastIdx="3" clrIdx="0"/>
  <p:cmAuthor id="234" name="未知的使用者71" initials="" lastIdx="1" clrIdx="1"/>
  <p:cmAuthor id="235" name="未知的使用者105" initials="" lastIdx="1" clrIdx="0"/>
  <p:cmAuthor id="236" name="Unknown User70" initials="" lastIdx="1" clrIdx="0"/>
  <p:cmAuthor id="237" name="clinchen" initials="" lastIdx="0" clrIdx="1"/>
  <p:cmAuthor id="238" name="未知用户23" initials="" lastIdx="1" clrIdx="0"/>
  <p:cmAuthor id="239" name="hanjuncompany" initials="" lastIdx="1" clrIdx="0"/>
  <p:cmAuthor id="240" name="kathy chen" initials="" lastIdx="3" clrIdx="0"/>
  <p:cmAuthor id="241" name="未知的使用者63" initials="" lastIdx="1" clrIdx="0"/>
  <p:cmAuthor id="242" name="未知的使用者64" initials="" lastIdx="3" clrIdx="1"/>
  <p:cmAuthor id="243" name="未知的使用者47" initials="" lastIdx="1" clrIdx="0"/>
  <p:cmAuthor id="244" name="未知的使用者60" initials="" lastIdx="8" clrIdx="0"/>
  <p:cmAuthor id="245" name="未知的使用者59" initials="" lastIdx="1" clrIdx="0"/>
  <p:cmAuthor id="246" name="未知的使用者54" initials="" lastIdx="1" clrIdx="0"/>
  <p:cmAuthor id="247" name="未知的使用者66" initials="" lastIdx="8" clrIdx="0"/>
  <p:cmAuthor id="248" name="未知的使用者65" initials="" lastIdx="1" clrIdx="0"/>
  <p:cmAuthor id="249" name="未知的使用者106" initials="" lastIdx="3" clrIdx="1"/>
  <p:cmAuthor id="250" name="未知的使用者107" initials="" lastIdx="1" clrIdx="1"/>
  <p:cmAuthor id="251" name="未知的使用者108" initials="" lastIdx="1" clrIdx="0"/>
  <p:cmAuthor id="252" name="未知的使用者86" initials="" lastIdx="1" clrIdx="0"/>
  <p:cmAuthor id="253" name="未知的使用者116" initials="" lastIdx="1" clrIdx="1"/>
  <p:cmAuthor id="254" name="未知的使用者44" initials="" lastIdx="1" clrIdx="0"/>
  <p:cmAuthor id="255" name="未知的使用者37" initials="" lastIdx="1" clrIdx="0"/>
  <p:cmAuthor id="256" name="未知的使用者126" initials="" lastIdx="1" clrIdx="0"/>
  <p:cmAuthor id="257" name="未知的使用者127" initials="" lastIdx="3" clrIdx="1"/>
  <p:cmAuthor id="258" name="未知的使用者128" initials="" lastIdx="1" clrIdx="1"/>
  <p:cmAuthor id="259" name="未知的使用者124" initials="" lastIdx="1" clrIdx="0"/>
  <p:cmAuthor id="260" name="未知的使用者125" initials="" lastIdx="1" clrIdx="0"/>
  <p:cmAuthor id="261" name="Sara Chen" initials="" lastIdx="1" clrIdx="0"/>
  <p:cmAuthor id="262" name="huang gerrard" initials="" lastIdx="1" clrIdx="0"/>
  <p:cmAuthor id="263" name="未知用户170" initials="" lastIdx="1" clrIdx="0"/>
  <p:cmAuthor id="264" name="未知用户171" initials="" lastIdx="5" clrIdx="1"/>
  <p:cmAuthor id="265" name="未知用户172" initials="" lastIdx="1" clrIdx="1"/>
  <p:cmAuthor id="266" name="未知用户173" initials="" lastIdx="1" clrIdx="0"/>
  <p:cmAuthor id="267" name="未知用户149" initials="" lastIdx="1" clrIdx="0"/>
  <p:cmAuthor id="268" name="未知用户150" initials="" lastIdx="1" clrIdx="0"/>
  <p:cmAuthor id="269" name="未知用户151" initials="" lastIdx="2" clrIdx="0"/>
  <p:cmAuthor id="270" name="未知用户152" initials="" lastIdx="8" clrIdx="0"/>
  <p:cmAuthor id="271" name="未知用户153" initials="" lastIdx="8" clrIdx="0"/>
  <p:cmAuthor id="191251535" name="沈霄雷" initials="沈" lastIdx="833089" clrIdx="0"/>
  <p:cmAuthor id="272" name="未知用户154" initials="" lastIdx="1" clrIdx="0"/>
  <p:cmAuthor id="191251536" name="SF" initials="S" lastIdx="6" clrIdx="11"/>
  <p:cmAuthor id="273" name="未知用户155" initials="" lastIdx="1" clrIdx="0"/>
  <p:cmAuthor id="191251537" name="sammi" initials="s" lastIdx="0" clrIdx="12"/>
  <p:cmAuthor id="274" name="未知用户41" initials="" lastIdx="8" clrIdx="0"/>
  <p:cmAuthor id="191251538" name="渠沛" initials="渠" lastIdx="1" clrIdx="35"/>
  <p:cmAuthor id="275" name="未知用户44" initials="" lastIdx="1" clrIdx="0"/>
  <p:cmAuthor id="191251539" name="席琛" initials="" lastIdx="0" clrIdx="58"/>
  <p:cmAuthor id="276" name="未知用户45" initials="" lastIdx="1" clrIdx="0"/>
  <p:cmAuthor id="277" name="未知用户156" initials="" lastIdx="10" clrIdx="0"/>
  <p:cmAuthor id="278" name="未知用户64" initials="" lastIdx="1" clrIdx="0"/>
  <p:cmAuthor id="279" name="未知用户65" initials="" lastIdx="1" clrIdx="0"/>
  <p:cmAuthor id="280" name="未知用户68" initials="" lastIdx="1" clrIdx="0"/>
  <p:cmAuthor id="8535702" name="曾蓓/贝贝" initials="曾" lastIdx="0" clrIdx="0"/>
  <p:cmAuthor id="281" name="未知用户69" initials="" lastIdx="2" clrIdx="0"/>
  <p:cmAuthor id="282" name="未知用户70" initials="" lastIdx="1" clrIdx="1"/>
  <p:cmAuthor id="283" name="未知用户71" initials="" lastIdx="1" clrIdx="0"/>
  <p:cmAuthor id="284" name="未知用户72" initials="" lastIdx="1" clrIdx="0"/>
  <p:cmAuthor id="285" name="未知用户73" initials="" lastIdx="2" clrIdx="0"/>
  <p:cmAuthor id="286" name="未知用户49" initials="" lastIdx="1" clrIdx="0"/>
  <p:cmAuthor id="287" name="未知用户50" initials="" lastIdx="1" clrIdx="0"/>
  <p:cmAuthor id="288" name="未知用户52" initials="" lastIdx="1" clrIdx="0"/>
  <p:cmAuthor id="289" name="MA15" initials="" lastIdx="1" clrIdx="0"/>
  <p:cmAuthor id="290" name="未知用户53" initials="" lastIdx="10" clrIdx="0"/>
  <p:cmAuthor id="291" name="未知用户96" initials="" lastIdx="1" clrIdx="0"/>
  <p:cmAuthor id="292" name="未知用户48" initials="" lastIdx="1" clrIdx="0"/>
  <p:cmAuthor id="293" name="未知用户97" initials="" lastIdx="2" clrIdx="0"/>
  <p:cmAuthor id="294" name="未知用户40" initials="" lastIdx="5" clrIdx="1"/>
  <p:cmAuthor id="295" name="未知用户43" initials="" lastIdx="1" clrIdx="0"/>
  <p:cmAuthor id="296" name="未知用户100" initials="" lastIdx="1" clrIdx="0"/>
  <p:cmAuthor id="297" name="未知用户101" initials="" lastIdx="1" clrIdx="0"/>
  <p:cmAuthor id="298" name="未知用户26" initials="" lastIdx="1" clrIdx="0"/>
  <p:cmAuthor id="299" name="未知用户29" initials="" lastIdx="1" clrIdx="0"/>
  <p:cmAuthor id="300" name="未知用户32" initials="" lastIdx="1" clrIdx="0"/>
  <p:cmAuthor id="301" name="未知用户33" initials="" lastIdx="1" clrIdx="0"/>
  <p:cmAuthor id="302" name="未知用户34" initials="" lastIdx="2" clrIdx="0"/>
  <p:cmAuthor id="303" name="未知用户42" initials="" lastIdx="1" clrIdx="0"/>
  <p:cmAuthor id="304" name="未知的使用者109" initials="" lastIdx="5" clrIdx="1"/>
  <p:cmAuthor id="305" name="未知的使用者122" initials="" lastIdx="1" clrIdx="0"/>
  <p:cmAuthor id="306" name="未知的使用者123" initials="" lastIdx="8" clrIdx="0"/>
  <p:cmAuthor id="307" name="未知用户93" initials="" lastIdx="1" clrIdx="0"/>
  <p:cmAuthor id="308" name="未知用户90" initials="" lastIdx="5" clrIdx="1"/>
  <p:cmAuthor id="309" name="未知用户91" initials="" lastIdx="0" clrIdx="1"/>
  <p:cmAuthor id="310" name="未知用户92" initials="" lastIdx="1" clrIdx="0"/>
  <p:cmAuthor id="311" name="未知用户74" initials="" lastIdx="5" clrIdx="1"/>
  <p:cmAuthor id="312" name="未知用户75" initials="" lastIdx="8" clrIdx="0"/>
  <p:cmAuthor id="313" name="未知用户76" initials="" lastIdx="1" clrIdx="0"/>
  <p:cmAuthor id="314" name="未知用户77" initials="" lastIdx="8" clrIdx="0"/>
  <p:cmAuthor id="315" name="未知用户78" initials="" lastIdx="8" clrIdx="0"/>
  <p:cmAuthor id="316" name="未知用户79" initials="" lastIdx="1" clrIdx="0"/>
  <p:cmAuthor id="317" name="未知用户80" initials="" lastIdx="1" clrIdx="0"/>
  <p:cmAuthor id="318" name="Harry xu" initials="" lastIdx="1" clrIdx="0"/>
  <p:cmAuthor id="319" name="未知用户27" initials="未" lastIdx="1" clrIdx="0"/>
  <p:cmAuthor id="320" name="未知用户35" initials="未" lastIdx="1" clrIdx="0"/>
  <p:cmAuthor id="321" name="未知用户111" initials="未" lastIdx="1" clrIdx="1"/>
  <p:cmAuthor id="322" name="le" initials="l" lastIdx="2" clrIdx="321"/>
  <p:cmAuthor id="323" name="renyina" initials="r" lastIdx="1" clrIdx="322"/>
  <p:cmAuthor id="324" name="chenmin" initials="c" lastIdx="1" clrIdx="323"/>
  <p:cmAuthor id="325" name="lingc" initials="l" lastIdx="1" clrIdx="324"/>
  <p:cmAuthor id="326" name="zhangqiang" initials="z" lastIdx="3" clrIdx="325"/>
  <p:cmAuthor id="327" name="shenli" initials="s" lastIdx="7" clrIdx="326"/>
  <p:cmAuthor id="328" name="tianyuan@cmhi.cmcc" initials="tianyuan@cmhi.cmcc" lastIdx="2" clrIdx="327"/>
  <p:cmAuthor id="329" name="mashan@cmhi.cmcc" initials="mashan@cmhi.cmcc" lastIdx="1" clrIdx="328"/>
  <p:cmAuthor id="330" name="KZY" initials="K" lastIdx="1" clrIdx="329"/>
  <p:cmAuthor id="331" name="liyite" initials="l" lastIdx="1" clrIdx="330"/>
  <p:cmAuthor id="332" name="wangxinran" initials="w" lastIdx="1" clrIdx="331"/>
  <p:cmAuthor id="333" name="zhaoqi" initials="z" lastIdx="1" clrIdx="332"/>
  <p:cmAuthor id="334" name="00021840" initials="0" lastIdx="1" clrIdx="333"/>
  <p:cmAuthor id="335" name="JZX" initials="J" lastIdx="2" clrIdx="50"/>
  <p:cmAuthor id="336" name="10339982" initials="1" lastIdx="2" clrIdx="335"/>
  <p:cmAuthor id="337" name="李 少峰" initials="李" lastIdx="1" clrIdx="33"/>
  <p:cmAuthor id="338" name="10005481" initials="1" lastIdx="1" clrIdx="337"/>
  <p:cmAuthor id="339" name="10109906" initials="1" lastIdx="1" clrIdx="338"/>
  <p:cmAuthor id="340" name="zhoupeng" initials="z" lastIdx="5" clrIdx="339"/>
  <p:cmAuthor id="341" name="Randolph" initials="R" lastIdx="1" clrIdx="340"/>
  <p:cmAuthor id="342" name="10096551" initials="1" lastIdx="1" clrIdx="341"/>
  <p:cmAuthor id="343" name="10095622" initials="1" lastIdx="4" clrIdx="342"/>
  <p:cmAuthor id="345" name="00284818" initials="0" lastIdx="1" clrIdx="344"/>
  <p:cmAuthor id="346" name="江莉萍|jiangliping" initials="江" lastIdx="4" clrIdx="26"/>
  <p:cmAuthor id="347" name="10011274@zte.intra" initials="1" lastIdx="9" clrIdx="346"/>
  <p:cmAuthor id="348" name="10039985" initials="1" lastIdx="1" clrIdx="347"/>
  <p:cmAuthor id="146566726" name="高飞" initials="高" lastIdx="0" clrIdx="0"/>
  <p:cmAuthor id="349" name="10223621" initials="1" lastIdx="1" clrIdx="348"/>
  <p:cmAuthor id="146566727" name="xzb1" initials="x" lastIdx="1" clrIdx="1"/>
  <p:cmAuthor id="350" name="Hao Yue" initials="HY" lastIdx="2" clrIdx="349"/>
  <p:cmAuthor id="351" name="10327298" initials="1" lastIdx="1" clrIdx="337"/>
  <p:cmAuthor id="352" name="未知的使用者161" initials="未" lastIdx="1" clrIdx="0"/>
  <p:cmAuthor id="355" name="33505" initials="3" lastIdx="1" clrIdx="354"/>
  <p:cmAuthor id="356" name="X1" initials="X1" lastIdx="1" clrIdx="355"/>
  <p:cmAuthor id="357" name="zhaoxingxing" initials="xing" lastIdx="1" clrIdx="356"/>
  <p:cmAuthor id="358" name="张静_Anua7Nne" initials="张" lastIdx="0" clrIdx="0"/>
  <p:cmAuthor id="359" name="MA YOU" initials="M" lastIdx="1" clrIdx="23"/>
  <p:cmAuthor id="360" name="未知的使用者176" initials="未" lastIdx="1" clrIdx="0"/>
  <p:cmAuthor id="362" name="未知的使用者178" initials="未" lastIdx="1" clrIdx="0"/>
  <p:cmAuthor id="363" name="未知的使用者179" initials="未" lastIdx="1" clrIdx="0"/>
  <p:cmAuthor id="364" name="未知的使用者180" initials="未" lastIdx="2" clrIdx="0"/>
  <p:cmAuthor id="2000" name="晨曦_n6n2bAVB" initials="authorId_925318141" lastIdx="0" clrIdx="0"/>
  <p:cmAuthor id="2001" name=" " initials="" lastIdx="1" clrIdx="6"/>
  <p:cmAuthor id="2002" name="庞亦龙" initials="庞亦龙" lastIdx="1" clrIdx="16"/>
  <p:cmAuthor id="2003" name="administrator" initials="ad" lastIdx="3" clrIdx="23"/>
  <p:cmAuthor id="2004" name="范 斌" initials="范" lastIdx="1" clrIdx="36"/>
  <p:cmAuthor id="368" name="Think" initials="T" lastIdx="2" clrIdx="40"/>
  <p:cmAuthor id="1411827" name="黄晓平" initials="黄" lastIdx="0" clrIdx="0"/>
  <p:cmAuthor id="2005" name="毕邺" initials="党委办公室" lastIdx="2" clrIdx="37"/>
  <p:cmAuthor id="1411828" name="徐琳00159163" initials="徐琳00159163" lastIdx="1" clrIdx="37"/>
  <p:cmAuthor id="1411829" name="haha" initials="h" lastIdx="2" clrIdx="44"/>
  <p:cmAuthor id="370" name="赵泽盛10022760" initials="赵" lastIdx="1" clrIdx="50"/>
  <p:cmAuthor id="2006" name="jiaru tiger" initials="jt" lastIdx="2" clrIdx="38"/>
  <p:cmAuthor id="379" name="10024364" initials="1" lastIdx="1" clrIdx="378"/>
  <p:cmAuthor id="397" name="00244312" initials="0" lastIdx="1" clrIdx="396"/>
  <p:cmAuthor id="708433798" name="jialuo" initials="j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85CF"/>
    <a:srgbClr val="B4A0C8"/>
    <a:srgbClr val="0098AD"/>
    <a:srgbClr val="FFFFFF"/>
    <a:srgbClr val="8FC31F"/>
    <a:srgbClr val="FDD000"/>
    <a:srgbClr val="D2C6DE"/>
    <a:srgbClr val="000000"/>
    <a:srgbClr val="0B85D0"/>
    <a:srgbClr val="B4B1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49" autoAdjust="0"/>
    <p:restoredTop sz="95026" autoAdjust="0"/>
  </p:normalViewPr>
  <p:slideViewPr>
    <p:cSldViewPr snapToGrid="0" showGuides="1">
      <p:cViewPr varScale="1">
        <p:scale>
          <a:sx n="78" d="100"/>
          <a:sy n="78" d="100"/>
        </p:scale>
        <p:origin x="1248" y="86"/>
      </p:cViewPr>
      <p:guideLst>
        <p:guide orient="horz" pos="2363"/>
        <p:guide pos="388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51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E336FD-5459-4AAC-8F70-ECBB8DAA6B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EC9478-B38B-46EF-A85B-C6951DE0419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C2A3E9-C55D-49C5-9C2D-1C776B4971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B56644-5C9A-4E49-86F1-B9C70C47A35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155700" y="628650"/>
            <a:ext cx="9109075" cy="51244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5E3C4BB-E68A-4CCB-B35A-BE00D9F048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574800" y="682625"/>
            <a:ext cx="9886950" cy="55626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5E3C4BB-E68A-4CCB-B35A-BE00D9F048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"/>
            <a:ext cx="12192000" cy="6858000"/>
          </a:xfrm>
          <a:prstGeom prst="rect">
            <a:avLst/>
          </a:prstGeom>
        </p:spPr>
      </p:pic>
      <p:sp>
        <p:nvSpPr>
          <p:cNvPr id="2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38200" y="2589215"/>
            <a:ext cx="10515600" cy="839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 b="1">
                <a:solidFill>
                  <a:srgbClr val="0B85CF"/>
                </a:solidFill>
                <a:latin typeface="方正黑体简体" panose="02000000000000000000" pitchFamily="2" charset="-122"/>
                <a:ea typeface="方正黑体简体" panose="02000000000000000000" pitchFamily="2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en-US" dirty="0"/>
          </a:p>
        </p:txBody>
      </p:sp>
      <p:sp>
        <p:nvSpPr>
          <p:cNvPr id="2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517108" y="4886327"/>
            <a:ext cx="5157787" cy="4667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="0">
                <a:latin typeface="方正黑体简体" panose="02000000000000000000" pitchFamily="2" charset="-122"/>
                <a:ea typeface="方正黑体简体" panose="02000000000000000000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单击此处编辑日期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"/>
            <a:ext cx="12192000" cy="6858000"/>
          </a:xfrm>
          <a:prstGeom prst="rect">
            <a:avLst/>
          </a:prstGeom>
        </p:spPr>
      </p:pic>
      <p:sp>
        <p:nvSpPr>
          <p:cNvPr id="2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951824" y="2655165"/>
            <a:ext cx="4288353" cy="70788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ctr">
              <a:lnSpc>
                <a:spcPct val="100000"/>
              </a:lnSpc>
              <a:defRPr sz="4000" b="1">
                <a:solidFill>
                  <a:srgbClr val="0B85C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en-US" dirty="0"/>
          </a:p>
        </p:txBody>
      </p:sp>
      <p:sp>
        <p:nvSpPr>
          <p:cNvPr id="2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080338" y="4935021"/>
            <a:ext cx="2031325" cy="369332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单击此处编辑日期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65205" y="76880"/>
            <a:ext cx="8153400" cy="611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B85C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02423" y="653899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rgbClr val="8FC31F"/>
                </a:solidFill>
                <a:latin typeface="方正黑体简体" panose="02000000000000000000" pitchFamily="2" charset="-122"/>
                <a:ea typeface="方正黑体简体" panose="02000000000000000000" pitchFamily="2" charset="-122"/>
              </a:defRPr>
            </a:lvl1pPr>
          </a:lstStyle>
          <a:p>
            <a:fld id="{989A68CE-9FA7-456D-BE34-4C018B9CB8B8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914400" y="1334739"/>
            <a:ext cx="10363200" cy="45709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单击此处编辑内容</a:t>
            </a:r>
            <a:endParaRPr lang="zh-CN" altLang="en-US" dirty="0"/>
          </a:p>
        </p:txBody>
      </p:sp>
      <p:sp>
        <p:nvSpPr>
          <p:cNvPr id="2" name="矩形 1"/>
          <p:cNvSpPr/>
          <p:nvPr userDrawn="1"/>
        </p:nvSpPr>
        <p:spPr>
          <a:xfrm>
            <a:off x="-1095022" y="1197775"/>
            <a:ext cx="846667" cy="273928"/>
          </a:xfrm>
          <a:prstGeom prst="rect">
            <a:avLst/>
          </a:prstGeom>
          <a:solidFill>
            <a:srgbClr val="0B85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-1095022" y="1620519"/>
            <a:ext cx="846667" cy="273928"/>
          </a:xfrm>
          <a:prstGeom prst="rect">
            <a:avLst/>
          </a:prstGeom>
          <a:solidFill>
            <a:srgbClr val="FD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3" name="矩形 12"/>
          <p:cNvSpPr/>
          <p:nvPr userDrawn="1"/>
        </p:nvSpPr>
        <p:spPr>
          <a:xfrm>
            <a:off x="-1095022" y="2043263"/>
            <a:ext cx="846667" cy="273928"/>
          </a:xfrm>
          <a:prstGeom prst="rect">
            <a:avLst/>
          </a:prstGeom>
          <a:solidFill>
            <a:srgbClr val="8FC3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" name="矩形 13"/>
          <p:cNvSpPr/>
          <p:nvPr userDrawn="1"/>
        </p:nvSpPr>
        <p:spPr>
          <a:xfrm>
            <a:off x="-1095022" y="2466007"/>
            <a:ext cx="846667" cy="273928"/>
          </a:xfrm>
          <a:prstGeom prst="rect">
            <a:avLst/>
          </a:prstGeom>
          <a:solidFill>
            <a:srgbClr val="009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-1095022" y="2888751"/>
            <a:ext cx="846667" cy="273928"/>
          </a:xfrm>
          <a:prstGeom prst="rect">
            <a:avLst/>
          </a:prstGeom>
          <a:solidFill>
            <a:srgbClr val="B4A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0" y="630673"/>
            <a:ext cx="12192000" cy="0"/>
          </a:xfrm>
          <a:prstGeom prst="line">
            <a:avLst/>
          </a:prstGeom>
          <a:ln w="38100">
            <a:gradFill flip="none" rotWithShape="1">
              <a:gsLst>
                <a:gs pos="70000">
                  <a:srgbClr val="91C8E9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0B85CF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46" y="318052"/>
            <a:ext cx="12192000" cy="6858000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0" y="432000"/>
            <a:ext cx="9629101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2400" b="1">
                <a:solidFill>
                  <a:srgbClr val="0B85C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en-US" dirty="0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0" y="900000"/>
            <a:ext cx="12192000" cy="0"/>
          </a:xfrm>
          <a:prstGeom prst="line">
            <a:avLst/>
          </a:prstGeom>
          <a:ln w="38100">
            <a:gradFill flip="none" rotWithShape="1">
              <a:gsLst>
                <a:gs pos="70000">
                  <a:srgbClr val="91C8E9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0B85CF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4692" y="6468171"/>
            <a:ext cx="448377" cy="341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989A68CE-9FA7-456D-BE34-4C018B9CB8B8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6607788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585"/>
            <a:stretch>
              <a:fillRect/>
            </a:stretch>
          </p:blipFill>
          <p:spPr>
            <a:xfrm>
              <a:off x="0" y="0"/>
              <a:ext cx="6688672" cy="656480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2" r="2147"/>
            <a:stretch>
              <a:fillRect/>
            </a:stretch>
          </p:blipFill>
          <p:spPr>
            <a:xfrm>
              <a:off x="2086881" y="0"/>
              <a:ext cx="7057119" cy="6607788"/>
            </a:xfrm>
            <a:prstGeom prst="rect">
              <a:avLst/>
            </a:prstGeom>
          </p:spPr>
        </p:pic>
      </p:grp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4692" y="6468171"/>
            <a:ext cx="448377" cy="3417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989A68CE-9FA7-456D-BE34-4C018B9CB8B8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kia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"/>
          <p:cNvSpPr>
            <a:spLocks noGrp="1"/>
          </p:cNvSpPr>
          <p:nvPr>
            <p:ph type="title"/>
          </p:nvPr>
        </p:nvSpPr>
        <p:spPr>
          <a:xfrm>
            <a:off x="141188" y="122879"/>
            <a:ext cx="10384575" cy="7239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>
            <a:noAutofit/>
          </a:bodyPr>
          <a:lstStyle>
            <a:lvl1pPr marL="0" indent="0" defTabSz="914400" eaLnBrk="1" fontAlgn="base" hangingPunct="1"/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23" name="内容占位符"/>
          <p:cNvSpPr>
            <a:spLocks noGrp="1"/>
          </p:cNvSpPr>
          <p:nvPr>
            <p:ph idx="1"/>
          </p:nvPr>
        </p:nvSpPr>
        <p:spPr>
          <a:xfrm>
            <a:off x="556684" y="958961"/>
            <a:ext cx="10972799" cy="112014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>
            <a:noAutofit/>
          </a:bodyPr>
          <a:lstStyle>
            <a:lvl1pPr marL="307340" indent="-307340" algn="l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90204" pitchFamily="34" charset="0"/>
              <a:buChar char="•"/>
            </a:lvl1pPr>
            <a:lvl2pPr marL="611505" indent="-304800" algn="l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Lucida Grande" panose="020B0600040502020204" charset="0"/>
              <a:buChar char="-"/>
            </a:lvl2pPr>
            <a:lvl3pPr marL="911860" indent="-300355" algn="l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90204" pitchFamily="34" charset="0"/>
              <a:buChar char="•"/>
            </a:lvl3pPr>
            <a:lvl4pPr marL="1216660" indent="-304800" algn="l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Lucida Grande" panose="020B0600040502020204" charset="0"/>
              <a:buChar char="-"/>
            </a:lvl4pPr>
            <a:lvl5pPr marL="1524000" indent="-307340" algn="l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90204" pitchFamily="34" charset="0"/>
              <a:buChar char="•"/>
            </a:lvl5pPr>
          </a:lstStyle>
          <a:p>
            <a:pPr marL="230505" indent="-230505" defTabSz="457200"/>
            <a:r>
              <a:rPr lang="en-US" altLang="zh-CN" sz="1600" b="0" i="0" u="none" strike="noStrike" kern="1200" cap="none" spc="0" baseline="0">
                <a:solidFill>
                  <a:srgbClr val="34383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edit Master text styles</a:t>
            </a:r>
            <a:endParaRPr lang="en-US" altLang="zh-CN" sz="1600" b="0" i="0" u="none" strike="noStrike" kern="1200" cap="none" spc="0" baseline="0">
              <a:solidFill>
                <a:srgbClr val="3438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8470" lvl="1" indent="-228600" defTabSz="457200"/>
            <a:r>
              <a:rPr lang="en-US" altLang="zh-CN" sz="1400" b="0" i="0" u="none" strike="noStrike" kern="1200" cap="none" spc="0" baseline="0">
                <a:solidFill>
                  <a:srgbClr val="34383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Second level</a:t>
            </a:r>
            <a:endParaRPr lang="en-US" altLang="zh-CN" sz="1400" b="0" i="0" u="none" strike="noStrike" kern="1200" cap="none" spc="0" baseline="0">
              <a:solidFill>
                <a:srgbClr val="3438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83895" lvl="2" indent="-225425" defTabSz="457200"/>
            <a:r>
              <a:rPr lang="en-US" altLang="zh-CN" sz="1200" b="0" i="0" u="none" strike="noStrike" kern="1200" cap="none" spc="0" baseline="0">
                <a:solidFill>
                  <a:srgbClr val="34383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Third level</a:t>
            </a:r>
            <a:endParaRPr lang="en-US" altLang="zh-CN" sz="1200" b="0" i="0" u="none" strike="noStrike" kern="1200" cap="none" spc="0" baseline="0">
              <a:solidFill>
                <a:srgbClr val="3438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2495" lvl="3" indent="-228600" defTabSz="457200"/>
            <a:r>
              <a:rPr lang="en-US" altLang="zh-CN" sz="1100" b="0" i="0" u="none" strike="noStrike" kern="1200" cap="none" spc="0" baseline="0">
                <a:solidFill>
                  <a:srgbClr val="34383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Fourth level</a:t>
            </a:r>
            <a:endParaRPr lang="en-US" altLang="zh-CN" sz="1100" b="0" i="0" u="none" strike="noStrike" kern="1200" cap="none" spc="0" baseline="0">
              <a:solidFill>
                <a:srgbClr val="3438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143000" lvl="4" indent="-230505" defTabSz="457200"/>
            <a:r>
              <a:rPr lang="en-US" altLang="zh-CN" sz="1100" b="0" i="0" u="none" strike="noStrike" kern="1200" cap="none" spc="0" baseline="0">
                <a:solidFill>
                  <a:srgbClr val="34383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Fifth level</a:t>
            </a:r>
            <a:endParaRPr lang="zh-CN" altLang="en-US" sz="1100" b="0" i="0" u="none" strike="noStrike" kern="1200" cap="none" spc="0" baseline="0">
              <a:solidFill>
                <a:srgbClr val="3438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中国移动2023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02423" y="653899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rgbClr val="8FC31F"/>
                </a:solidFill>
                <a:latin typeface="方正黑体简体" panose="02000000000000000000" pitchFamily="2" charset="-122"/>
                <a:ea typeface="方正黑体简体" panose="02000000000000000000" pitchFamily="2" charset="-122"/>
              </a:defRPr>
            </a:lvl1pPr>
          </a:lstStyle>
          <a:p>
            <a:fld id="{989A68CE-9FA7-456D-BE34-4C018B9CB8B8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矩形 1"/>
          <p:cNvSpPr/>
          <p:nvPr userDrawn="1"/>
        </p:nvSpPr>
        <p:spPr>
          <a:xfrm>
            <a:off x="-1095022" y="1197775"/>
            <a:ext cx="846667" cy="273928"/>
          </a:xfrm>
          <a:prstGeom prst="rect">
            <a:avLst/>
          </a:prstGeom>
          <a:solidFill>
            <a:srgbClr val="0B85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-1095022" y="1620519"/>
            <a:ext cx="846667" cy="273928"/>
          </a:xfrm>
          <a:prstGeom prst="rect">
            <a:avLst/>
          </a:prstGeom>
          <a:solidFill>
            <a:srgbClr val="FD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3" name="矩形 12"/>
          <p:cNvSpPr/>
          <p:nvPr userDrawn="1"/>
        </p:nvSpPr>
        <p:spPr>
          <a:xfrm>
            <a:off x="-1095022" y="2043263"/>
            <a:ext cx="846667" cy="273928"/>
          </a:xfrm>
          <a:prstGeom prst="rect">
            <a:avLst/>
          </a:prstGeom>
          <a:solidFill>
            <a:srgbClr val="8FC3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" name="矩形 13"/>
          <p:cNvSpPr/>
          <p:nvPr userDrawn="1"/>
        </p:nvSpPr>
        <p:spPr>
          <a:xfrm>
            <a:off x="-1095022" y="2466007"/>
            <a:ext cx="846667" cy="273928"/>
          </a:xfrm>
          <a:prstGeom prst="rect">
            <a:avLst/>
          </a:prstGeom>
          <a:solidFill>
            <a:srgbClr val="009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-1095022" y="2888751"/>
            <a:ext cx="846667" cy="273928"/>
          </a:xfrm>
          <a:prstGeom prst="rect">
            <a:avLst/>
          </a:prstGeom>
          <a:solidFill>
            <a:srgbClr val="B4A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0" y="630673"/>
            <a:ext cx="12192000" cy="0"/>
          </a:xfrm>
          <a:prstGeom prst="line">
            <a:avLst/>
          </a:prstGeom>
          <a:ln w="38100">
            <a:gradFill flip="none" rotWithShape="1">
              <a:gsLst>
                <a:gs pos="70000">
                  <a:srgbClr val="91C8E9"/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rgbClr val="0B85CF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8" Type="http://schemas.openxmlformats.org/officeDocument/2006/relationships/notesSlide" Target="../notesSlides/notesSlide2.xml"/><Relationship Id="rId97" Type="http://schemas.openxmlformats.org/officeDocument/2006/relationships/slideLayout" Target="../slideLayouts/slideLayout3.xml"/><Relationship Id="rId96" Type="http://schemas.openxmlformats.org/officeDocument/2006/relationships/tags" Target="../tags/tag137.xml"/><Relationship Id="rId95" Type="http://schemas.openxmlformats.org/officeDocument/2006/relationships/tags" Target="../tags/tag136.xml"/><Relationship Id="rId94" Type="http://schemas.openxmlformats.org/officeDocument/2006/relationships/tags" Target="../tags/tag135.xml"/><Relationship Id="rId93" Type="http://schemas.openxmlformats.org/officeDocument/2006/relationships/tags" Target="../tags/tag134.xml"/><Relationship Id="rId92" Type="http://schemas.openxmlformats.org/officeDocument/2006/relationships/tags" Target="../tags/tag133.xml"/><Relationship Id="rId91" Type="http://schemas.openxmlformats.org/officeDocument/2006/relationships/tags" Target="../tags/tag132.xml"/><Relationship Id="rId90" Type="http://schemas.openxmlformats.org/officeDocument/2006/relationships/tags" Target="../tags/tag131.xml"/><Relationship Id="rId9" Type="http://schemas.openxmlformats.org/officeDocument/2006/relationships/tags" Target="../tags/tag50.xml"/><Relationship Id="rId89" Type="http://schemas.openxmlformats.org/officeDocument/2006/relationships/tags" Target="../tags/tag130.xml"/><Relationship Id="rId88" Type="http://schemas.openxmlformats.org/officeDocument/2006/relationships/tags" Target="../tags/tag129.xml"/><Relationship Id="rId87" Type="http://schemas.openxmlformats.org/officeDocument/2006/relationships/tags" Target="../tags/tag128.xml"/><Relationship Id="rId86" Type="http://schemas.openxmlformats.org/officeDocument/2006/relationships/tags" Target="../tags/tag127.xml"/><Relationship Id="rId85" Type="http://schemas.openxmlformats.org/officeDocument/2006/relationships/tags" Target="../tags/tag126.xml"/><Relationship Id="rId84" Type="http://schemas.openxmlformats.org/officeDocument/2006/relationships/tags" Target="../tags/tag125.xml"/><Relationship Id="rId83" Type="http://schemas.openxmlformats.org/officeDocument/2006/relationships/tags" Target="../tags/tag124.xml"/><Relationship Id="rId82" Type="http://schemas.openxmlformats.org/officeDocument/2006/relationships/tags" Target="../tags/tag123.xml"/><Relationship Id="rId81" Type="http://schemas.openxmlformats.org/officeDocument/2006/relationships/tags" Target="../tags/tag122.xml"/><Relationship Id="rId80" Type="http://schemas.openxmlformats.org/officeDocument/2006/relationships/tags" Target="../tags/tag121.xml"/><Relationship Id="rId8" Type="http://schemas.openxmlformats.org/officeDocument/2006/relationships/tags" Target="../tags/tag49.xml"/><Relationship Id="rId79" Type="http://schemas.openxmlformats.org/officeDocument/2006/relationships/tags" Target="../tags/tag120.xml"/><Relationship Id="rId78" Type="http://schemas.openxmlformats.org/officeDocument/2006/relationships/tags" Target="../tags/tag119.xml"/><Relationship Id="rId77" Type="http://schemas.openxmlformats.org/officeDocument/2006/relationships/tags" Target="../tags/tag118.xml"/><Relationship Id="rId76" Type="http://schemas.openxmlformats.org/officeDocument/2006/relationships/tags" Target="../tags/tag117.xml"/><Relationship Id="rId75" Type="http://schemas.openxmlformats.org/officeDocument/2006/relationships/tags" Target="../tags/tag116.xml"/><Relationship Id="rId74" Type="http://schemas.openxmlformats.org/officeDocument/2006/relationships/tags" Target="../tags/tag115.xml"/><Relationship Id="rId73" Type="http://schemas.openxmlformats.org/officeDocument/2006/relationships/tags" Target="../tags/tag114.xml"/><Relationship Id="rId72" Type="http://schemas.openxmlformats.org/officeDocument/2006/relationships/tags" Target="../tags/tag113.xml"/><Relationship Id="rId71" Type="http://schemas.openxmlformats.org/officeDocument/2006/relationships/tags" Target="../tags/tag112.xml"/><Relationship Id="rId70" Type="http://schemas.openxmlformats.org/officeDocument/2006/relationships/tags" Target="../tags/tag111.xml"/><Relationship Id="rId7" Type="http://schemas.openxmlformats.org/officeDocument/2006/relationships/tags" Target="../tags/tag48.xml"/><Relationship Id="rId69" Type="http://schemas.openxmlformats.org/officeDocument/2006/relationships/tags" Target="../tags/tag110.xml"/><Relationship Id="rId68" Type="http://schemas.openxmlformats.org/officeDocument/2006/relationships/tags" Target="../tags/tag109.xml"/><Relationship Id="rId67" Type="http://schemas.openxmlformats.org/officeDocument/2006/relationships/tags" Target="../tags/tag108.xml"/><Relationship Id="rId66" Type="http://schemas.openxmlformats.org/officeDocument/2006/relationships/tags" Target="../tags/tag107.xml"/><Relationship Id="rId65" Type="http://schemas.openxmlformats.org/officeDocument/2006/relationships/tags" Target="../tags/tag106.xml"/><Relationship Id="rId64" Type="http://schemas.openxmlformats.org/officeDocument/2006/relationships/tags" Target="../tags/tag105.xml"/><Relationship Id="rId63" Type="http://schemas.openxmlformats.org/officeDocument/2006/relationships/tags" Target="../tags/tag104.xml"/><Relationship Id="rId62" Type="http://schemas.openxmlformats.org/officeDocument/2006/relationships/tags" Target="../tags/tag103.xml"/><Relationship Id="rId61" Type="http://schemas.openxmlformats.org/officeDocument/2006/relationships/tags" Target="../tags/tag102.xml"/><Relationship Id="rId60" Type="http://schemas.openxmlformats.org/officeDocument/2006/relationships/tags" Target="../tags/tag101.xml"/><Relationship Id="rId6" Type="http://schemas.openxmlformats.org/officeDocument/2006/relationships/tags" Target="../tags/tag47.xml"/><Relationship Id="rId59" Type="http://schemas.openxmlformats.org/officeDocument/2006/relationships/tags" Target="../tags/tag100.xml"/><Relationship Id="rId58" Type="http://schemas.openxmlformats.org/officeDocument/2006/relationships/tags" Target="../tags/tag99.xml"/><Relationship Id="rId57" Type="http://schemas.openxmlformats.org/officeDocument/2006/relationships/tags" Target="../tags/tag98.xml"/><Relationship Id="rId56" Type="http://schemas.openxmlformats.org/officeDocument/2006/relationships/tags" Target="../tags/tag97.xml"/><Relationship Id="rId55" Type="http://schemas.openxmlformats.org/officeDocument/2006/relationships/tags" Target="../tags/tag96.xml"/><Relationship Id="rId54" Type="http://schemas.openxmlformats.org/officeDocument/2006/relationships/tags" Target="../tags/tag95.xml"/><Relationship Id="rId53" Type="http://schemas.openxmlformats.org/officeDocument/2006/relationships/tags" Target="../tags/tag94.xml"/><Relationship Id="rId52" Type="http://schemas.openxmlformats.org/officeDocument/2006/relationships/tags" Target="../tags/tag93.xml"/><Relationship Id="rId51" Type="http://schemas.openxmlformats.org/officeDocument/2006/relationships/tags" Target="../tags/tag92.xml"/><Relationship Id="rId50" Type="http://schemas.openxmlformats.org/officeDocument/2006/relationships/tags" Target="../tags/tag91.xml"/><Relationship Id="rId5" Type="http://schemas.openxmlformats.org/officeDocument/2006/relationships/tags" Target="../tags/tag46.xml"/><Relationship Id="rId49" Type="http://schemas.openxmlformats.org/officeDocument/2006/relationships/tags" Target="../tags/tag90.xml"/><Relationship Id="rId48" Type="http://schemas.openxmlformats.org/officeDocument/2006/relationships/tags" Target="../tags/tag89.xml"/><Relationship Id="rId47" Type="http://schemas.openxmlformats.org/officeDocument/2006/relationships/tags" Target="../tags/tag88.xml"/><Relationship Id="rId46" Type="http://schemas.openxmlformats.org/officeDocument/2006/relationships/tags" Target="../tags/tag87.xml"/><Relationship Id="rId45" Type="http://schemas.openxmlformats.org/officeDocument/2006/relationships/tags" Target="../tags/tag86.xml"/><Relationship Id="rId44" Type="http://schemas.openxmlformats.org/officeDocument/2006/relationships/tags" Target="../tags/tag85.xml"/><Relationship Id="rId43" Type="http://schemas.openxmlformats.org/officeDocument/2006/relationships/tags" Target="../tags/tag84.xml"/><Relationship Id="rId42" Type="http://schemas.openxmlformats.org/officeDocument/2006/relationships/tags" Target="../tags/tag83.xml"/><Relationship Id="rId41" Type="http://schemas.openxmlformats.org/officeDocument/2006/relationships/tags" Target="../tags/tag82.xml"/><Relationship Id="rId40" Type="http://schemas.openxmlformats.org/officeDocument/2006/relationships/tags" Target="../tags/tag81.xml"/><Relationship Id="rId4" Type="http://schemas.openxmlformats.org/officeDocument/2006/relationships/tags" Target="../tags/tag45.xml"/><Relationship Id="rId39" Type="http://schemas.openxmlformats.org/officeDocument/2006/relationships/tags" Target="../tags/tag80.xml"/><Relationship Id="rId38" Type="http://schemas.openxmlformats.org/officeDocument/2006/relationships/tags" Target="../tags/tag79.xml"/><Relationship Id="rId37" Type="http://schemas.openxmlformats.org/officeDocument/2006/relationships/tags" Target="../tags/tag78.xml"/><Relationship Id="rId36" Type="http://schemas.openxmlformats.org/officeDocument/2006/relationships/tags" Target="../tags/tag77.xml"/><Relationship Id="rId35" Type="http://schemas.openxmlformats.org/officeDocument/2006/relationships/tags" Target="../tags/tag76.xml"/><Relationship Id="rId34" Type="http://schemas.openxmlformats.org/officeDocument/2006/relationships/tags" Target="../tags/tag75.xml"/><Relationship Id="rId33" Type="http://schemas.openxmlformats.org/officeDocument/2006/relationships/tags" Target="../tags/tag74.xml"/><Relationship Id="rId32" Type="http://schemas.openxmlformats.org/officeDocument/2006/relationships/tags" Target="../tags/tag73.xml"/><Relationship Id="rId31" Type="http://schemas.openxmlformats.org/officeDocument/2006/relationships/tags" Target="../tags/tag72.xml"/><Relationship Id="rId30" Type="http://schemas.openxmlformats.org/officeDocument/2006/relationships/tags" Target="../tags/tag71.xml"/><Relationship Id="rId3" Type="http://schemas.openxmlformats.org/officeDocument/2006/relationships/tags" Target="../tags/tag44.xml"/><Relationship Id="rId29" Type="http://schemas.openxmlformats.org/officeDocument/2006/relationships/tags" Target="../tags/tag70.xml"/><Relationship Id="rId28" Type="http://schemas.openxmlformats.org/officeDocument/2006/relationships/tags" Target="../tags/tag69.xml"/><Relationship Id="rId27" Type="http://schemas.openxmlformats.org/officeDocument/2006/relationships/tags" Target="../tags/tag68.xml"/><Relationship Id="rId26" Type="http://schemas.openxmlformats.org/officeDocument/2006/relationships/tags" Target="../tags/tag67.xml"/><Relationship Id="rId25" Type="http://schemas.openxmlformats.org/officeDocument/2006/relationships/tags" Target="../tags/tag66.xml"/><Relationship Id="rId24" Type="http://schemas.openxmlformats.org/officeDocument/2006/relationships/tags" Target="../tags/tag65.xml"/><Relationship Id="rId23" Type="http://schemas.openxmlformats.org/officeDocument/2006/relationships/tags" Target="../tags/tag64.xml"/><Relationship Id="rId22" Type="http://schemas.openxmlformats.org/officeDocument/2006/relationships/tags" Target="../tags/tag63.xml"/><Relationship Id="rId21" Type="http://schemas.openxmlformats.org/officeDocument/2006/relationships/tags" Target="../tags/tag62.xml"/><Relationship Id="rId20" Type="http://schemas.openxmlformats.org/officeDocument/2006/relationships/tags" Target="../tags/tag61.xml"/><Relationship Id="rId2" Type="http://schemas.openxmlformats.org/officeDocument/2006/relationships/tags" Target="../tags/tag43.xml"/><Relationship Id="rId19" Type="http://schemas.openxmlformats.org/officeDocument/2006/relationships/tags" Target="../tags/tag60.xml"/><Relationship Id="rId18" Type="http://schemas.openxmlformats.org/officeDocument/2006/relationships/tags" Target="../tags/tag59.xml"/><Relationship Id="rId17" Type="http://schemas.openxmlformats.org/officeDocument/2006/relationships/tags" Target="../tags/tag58.xml"/><Relationship Id="rId16" Type="http://schemas.openxmlformats.org/officeDocument/2006/relationships/tags" Target="../tags/tag57.xml"/><Relationship Id="rId15" Type="http://schemas.openxmlformats.org/officeDocument/2006/relationships/tags" Target="../tags/tag56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tags" Target="../tags/tag51.xml"/><Relationship Id="rId1" Type="http://schemas.openxmlformats.org/officeDocument/2006/relationships/tags" Target="../tags/tag4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46.xml"/><Relationship Id="rId8" Type="http://schemas.openxmlformats.org/officeDocument/2006/relationships/tags" Target="../tags/tag145.xml"/><Relationship Id="rId7" Type="http://schemas.openxmlformats.org/officeDocument/2006/relationships/tags" Target="../tags/tag144.xml"/><Relationship Id="rId6" Type="http://schemas.openxmlformats.org/officeDocument/2006/relationships/tags" Target="../tags/tag143.xml"/><Relationship Id="rId5" Type="http://schemas.openxmlformats.org/officeDocument/2006/relationships/tags" Target="../tags/tag142.xml"/><Relationship Id="rId4" Type="http://schemas.openxmlformats.org/officeDocument/2006/relationships/tags" Target="../tags/tag141.xml"/><Relationship Id="rId33" Type="http://schemas.openxmlformats.org/officeDocument/2006/relationships/slideLayout" Target="../slideLayouts/slideLayout3.xml"/><Relationship Id="rId32" Type="http://schemas.openxmlformats.org/officeDocument/2006/relationships/tags" Target="../tags/tag169.xml"/><Relationship Id="rId31" Type="http://schemas.openxmlformats.org/officeDocument/2006/relationships/tags" Target="../tags/tag168.xml"/><Relationship Id="rId30" Type="http://schemas.openxmlformats.org/officeDocument/2006/relationships/tags" Target="../tags/tag167.xml"/><Relationship Id="rId3" Type="http://schemas.openxmlformats.org/officeDocument/2006/relationships/tags" Target="../tags/tag140.xml"/><Relationship Id="rId29" Type="http://schemas.openxmlformats.org/officeDocument/2006/relationships/tags" Target="../tags/tag166.xml"/><Relationship Id="rId28" Type="http://schemas.openxmlformats.org/officeDocument/2006/relationships/tags" Target="../tags/tag165.xml"/><Relationship Id="rId27" Type="http://schemas.openxmlformats.org/officeDocument/2006/relationships/tags" Target="../tags/tag164.xml"/><Relationship Id="rId26" Type="http://schemas.openxmlformats.org/officeDocument/2006/relationships/tags" Target="../tags/tag163.xml"/><Relationship Id="rId25" Type="http://schemas.openxmlformats.org/officeDocument/2006/relationships/tags" Target="../tags/tag162.xml"/><Relationship Id="rId24" Type="http://schemas.openxmlformats.org/officeDocument/2006/relationships/tags" Target="../tags/tag161.xml"/><Relationship Id="rId23" Type="http://schemas.openxmlformats.org/officeDocument/2006/relationships/tags" Target="../tags/tag160.xml"/><Relationship Id="rId22" Type="http://schemas.openxmlformats.org/officeDocument/2006/relationships/tags" Target="../tags/tag159.xml"/><Relationship Id="rId21" Type="http://schemas.openxmlformats.org/officeDocument/2006/relationships/tags" Target="../tags/tag158.xml"/><Relationship Id="rId20" Type="http://schemas.openxmlformats.org/officeDocument/2006/relationships/tags" Target="../tags/tag157.xml"/><Relationship Id="rId2" Type="http://schemas.openxmlformats.org/officeDocument/2006/relationships/tags" Target="../tags/tag139.xml"/><Relationship Id="rId19" Type="http://schemas.openxmlformats.org/officeDocument/2006/relationships/tags" Target="../tags/tag156.xml"/><Relationship Id="rId18" Type="http://schemas.openxmlformats.org/officeDocument/2006/relationships/tags" Target="../tags/tag155.xml"/><Relationship Id="rId17" Type="http://schemas.openxmlformats.org/officeDocument/2006/relationships/tags" Target="../tags/tag154.xml"/><Relationship Id="rId16" Type="http://schemas.openxmlformats.org/officeDocument/2006/relationships/tags" Target="../tags/tag153.xml"/><Relationship Id="rId15" Type="http://schemas.openxmlformats.org/officeDocument/2006/relationships/tags" Target="../tags/tag152.xml"/><Relationship Id="rId14" Type="http://schemas.openxmlformats.org/officeDocument/2006/relationships/tags" Target="../tags/tag151.xml"/><Relationship Id="rId13" Type="http://schemas.openxmlformats.org/officeDocument/2006/relationships/tags" Target="../tags/tag150.xml"/><Relationship Id="rId12" Type="http://schemas.openxmlformats.org/officeDocument/2006/relationships/tags" Target="../tags/tag149.xml"/><Relationship Id="rId11" Type="http://schemas.openxmlformats.org/officeDocument/2006/relationships/tags" Target="../tags/tag148.xml"/><Relationship Id="rId10" Type="http://schemas.openxmlformats.org/officeDocument/2006/relationships/tags" Target="../tags/tag147.xml"/><Relationship Id="rId1" Type="http://schemas.openxmlformats.org/officeDocument/2006/relationships/tags" Target="../tags/tag13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78.xml"/><Relationship Id="rId8" Type="http://schemas.openxmlformats.org/officeDocument/2006/relationships/tags" Target="../tags/tag177.xml"/><Relationship Id="rId7" Type="http://schemas.openxmlformats.org/officeDocument/2006/relationships/tags" Target="../tags/tag176.xml"/><Relationship Id="rId6" Type="http://schemas.openxmlformats.org/officeDocument/2006/relationships/tags" Target="../tags/tag175.xml"/><Relationship Id="rId5" Type="http://schemas.openxmlformats.org/officeDocument/2006/relationships/tags" Target="../tags/tag174.xml"/><Relationship Id="rId4" Type="http://schemas.openxmlformats.org/officeDocument/2006/relationships/tags" Target="../tags/tag173.xml"/><Relationship Id="rId3" Type="http://schemas.openxmlformats.org/officeDocument/2006/relationships/tags" Target="../tags/tag172.xml"/><Relationship Id="rId2" Type="http://schemas.openxmlformats.org/officeDocument/2006/relationships/tags" Target="../tags/tag171.xml"/><Relationship Id="rId18" Type="http://schemas.openxmlformats.org/officeDocument/2006/relationships/slideLayout" Target="../slideLayouts/slideLayout3.xml"/><Relationship Id="rId17" Type="http://schemas.openxmlformats.org/officeDocument/2006/relationships/tags" Target="../tags/tag186.xml"/><Relationship Id="rId16" Type="http://schemas.openxmlformats.org/officeDocument/2006/relationships/tags" Target="../tags/tag185.xml"/><Relationship Id="rId15" Type="http://schemas.openxmlformats.org/officeDocument/2006/relationships/tags" Target="../tags/tag184.xml"/><Relationship Id="rId14" Type="http://schemas.openxmlformats.org/officeDocument/2006/relationships/tags" Target="../tags/tag183.xml"/><Relationship Id="rId13" Type="http://schemas.openxmlformats.org/officeDocument/2006/relationships/tags" Target="../tags/tag182.xml"/><Relationship Id="rId12" Type="http://schemas.openxmlformats.org/officeDocument/2006/relationships/tags" Target="../tags/tag181.xml"/><Relationship Id="rId11" Type="http://schemas.openxmlformats.org/officeDocument/2006/relationships/tags" Target="../tags/tag180.xml"/><Relationship Id="rId10" Type="http://schemas.openxmlformats.org/officeDocument/2006/relationships/tags" Target="../tags/tag179.xml"/><Relationship Id="rId1" Type="http://schemas.openxmlformats.org/officeDocument/2006/relationships/tags" Target="../tags/tag170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95.xml"/><Relationship Id="rId8" Type="http://schemas.openxmlformats.org/officeDocument/2006/relationships/tags" Target="../tags/tag194.xml"/><Relationship Id="rId7" Type="http://schemas.openxmlformats.org/officeDocument/2006/relationships/tags" Target="../tags/tag193.xml"/><Relationship Id="rId6" Type="http://schemas.openxmlformats.org/officeDocument/2006/relationships/tags" Target="../tags/tag192.xml"/><Relationship Id="rId5" Type="http://schemas.openxmlformats.org/officeDocument/2006/relationships/tags" Target="../tags/tag191.xml"/><Relationship Id="rId4" Type="http://schemas.openxmlformats.org/officeDocument/2006/relationships/tags" Target="../tags/tag190.xml"/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9" Type="http://schemas.openxmlformats.org/officeDocument/2006/relationships/slideLayout" Target="../slideLayouts/slideLayout3.xml"/><Relationship Id="rId18" Type="http://schemas.openxmlformats.org/officeDocument/2006/relationships/image" Target="../media/image13.png"/><Relationship Id="rId17" Type="http://schemas.openxmlformats.org/officeDocument/2006/relationships/tags" Target="../tags/tag200.xml"/><Relationship Id="rId16" Type="http://schemas.openxmlformats.org/officeDocument/2006/relationships/image" Target="../media/image12.png"/><Relationship Id="rId15" Type="http://schemas.openxmlformats.org/officeDocument/2006/relationships/tags" Target="../tags/tag199.xml"/><Relationship Id="rId14" Type="http://schemas.openxmlformats.org/officeDocument/2006/relationships/image" Target="../media/image11.png"/><Relationship Id="rId13" Type="http://schemas.openxmlformats.org/officeDocument/2006/relationships/tags" Target="../tags/tag198.xml"/><Relationship Id="rId12" Type="http://schemas.openxmlformats.org/officeDocument/2006/relationships/image" Target="../media/image10.png"/><Relationship Id="rId11" Type="http://schemas.openxmlformats.org/officeDocument/2006/relationships/tags" Target="../tags/tag197.xml"/><Relationship Id="rId10" Type="http://schemas.openxmlformats.org/officeDocument/2006/relationships/tags" Target="../tags/tag196.xml"/><Relationship Id="rId1" Type="http://schemas.openxmlformats.org/officeDocument/2006/relationships/tags" Target="../tags/tag187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tiff"/><Relationship Id="rId8" Type="http://schemas.openxmlformats.org/officeDocument/2006/relationships/tags" Target="../tags/tag205.xml"/><Relationship Id="rId7" Type="http://schemas.openxmlformats.org/officeDocument/2006/relationships/image" Target="../media/image14.png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tags" Target="../tags/tag204.xml"/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0" Type="http://schemas.openxmlformats.org/officeDocument/2006/relationships/slideLayout" Target="../slideLayouts/slideLayout3.xml"/><Relationship Id="rId1" Type="http://schemas.openxmlformats.org/officeDocument/2006/relationships/tags" Target="../tags/tag201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12.xml"/><Relationship Id="rId8" Type="http://schemas.openxmlformats.org/officeDocument/2006/relationships/image" Target="../media/image16.png"/><Relationship Id="rId7" Type="http://schemas.openxmlformats.org/officeDocument/2006/relationships/tags" Target="../tags/tag211.xml"/><Relationship Id="rId6" Type="http://schemas.openxmlformats.org/officeDocument/2006/relationships/tags" Target="../tags/tag210.xml"/><Relationship Id="rId5" Type="http://schemas.openxmlformats.org/officeDocument/2006/relationships/tags" Target="../tags/tag209.xml"/><Relationship Id="rId4" Type="http://schemas.openxmlformats.org/officeDocument/2006/relationships/tags" Target="../tags/tag208.xml"/><Relationship Id="rId3" Type="http://schemas.openxmlformats.org/officeDocument/2006/relationships/tags" Target="../tags/tag207.xml"/><Relationship Id="rId2" Type="http://schemas.openxmlformats.org/officeDocument/2006/relationships/image" Target="../media/image15.tiff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17.png"/><Relationship Id="rId1" Type="http://schemas.openxmlformats.org/officeDocument/2006/relationships/tags" Target="../tags/tag20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21.xml"/><Relationship Id="rId8" Type="http://schemas.openxmlformats.org/officeDocument/2006/relationships/tags" Target="../tags/tag220.xml"/><Relationship Id="rId7" Type="http://schemas.openxmlformats.org/officeDocument/2006/relationships/tags" Target="../tags/tag219.xml"/><Relationship Id="rId6" Type="http://schemas.openxmlformats.org/officeDocument/2006/relationships/tags" Target="../tags/tag218.xml"/><Relationship Id="rId5" Type="http://schemas.openxmlformats.org/officeDocument/2006/relationships/tags" Target="../tags/tag217.xml"/><Relationship Id="rId4" Type="http://schemas.openxmlformats.org/officeDocument/2006/relationships/tags" Target="../tags/tag216.xml"/><Relationship Id="rId30" Type="http://schemas.openxmlformats.org/officeDocument/2006/relationships/slideLayout" Target="../slideLayouts/slideLayout3.xml"/><Relationship Id="rId3" Type="http://schemas.openxmlformats.org/officeDocument/2006/relationships/tags" Target="../tags/tag215.xml"/><Relationship Id="rId29" Type="http://schemas.openxmlformats.org/officeDocument/2006/relationships/tags" Target="../tags/tag241.xml"/><Relationship Id="rId28" Type="http://schemas.openxmlformats.org/officeDocument/2006/relationships/tags" Target="../tags/tag240.xml"/><Relationship Id="rId27" Type="http://schemas.openxmlformats.org/officeDocument/2006/relationships/tags" Target="../tags/tag239.xml"/><Relationship Id="rId26" Type="http://schemas.openxmlformats.org/officeDocument/2006/relationships/tags" Target="../tags/tag238.xml"/><Relationship Id="rId25" Type="http://schemas.openxmlformats.org/officeDocument/2006/relationships/tags" Target="../tags/tag237.xml"/><Relationship Id="rId24" Type="http://schemas.openxmlformats.org/officeDocument/2006/relationships/tags" Target="../tags/tag236.xml"/><Relationship Id="rId23" Type="http://schemas.openxmlformats.org/officeDocument/2006/relationships/tags" Target="../tags/tag235.xml"/><Relationship Id="rId22" Type="http://schemas.openxmlformats.org/officeDocument/2006/relationships/tags" Target="../tags/tag234.xml"/><Relationship Id="rId21" Type="http://schemas.openxmlformats.org/officeDocument/2006/relationships/tags" Target="../tags/tag233.xml"/><Relationship Id="rId20" Type="http://schemas.openxmlformats.org/officeDocument/2006/relationships/tags" Target="../tags/tag232.xml"/><Relationship Id="rId2" Type="http://schemas.openxmlformats.org/officeDocument/2006/relationships/tags" Target="../tags/tag214.xml"/><Relationship Id="rId19" Type="http://schemas.openxmlformats.org/officeDocument/2006/relationships/tags" Target="../tags/tag231.xml"/><Relationship Id="rId18" Type="http://schemas.openxmlformats.org/officeDocument/2006/relationships/tags" Target="../tags/tag230.xml"/><Relationship Id="rId17" Type="http://schemas.openxmlformats.org/officeDocument/2006/relationships/tags" Target="../tags/tag229.xml"/><Relationship Id="rId16" Type="http://schemas.openxmlformats.org/officeDocument/2006/relationships/tags" Target="../tags/tag228.xml"/><Relationship Id="rId15" Type="http://schemas.openxmlformats.org/officeDocument/2006/relationships/tags" Target="../tags/tag227.xml"/><Relationship Id="rId14" Type="http://schemas.openxmlformats.org/officeDocument/2006/relationships/tags" Target="../tags/tag226.xml"/><Relationship Id="rId13" Type="http://schemas.openxmlformats.org/officeDocument/2006/relationships/tags" Target="../tags/tag225.xml"/><Relationship Id="rId12" Type="http://schemas.openxmlformats.org/officeDocument/2006/relationships/tags" Target="../tags/tag224.xml"/><Relationship Id="rId11" Type="http://schemas.openxmlformats.org/officeDocument/2006/relationships/tags" Target="../tags/tag223.xml"/><Relationship Id="rId10" Type="http://schemas.openxmlformats.org/officeDocument/2006/relationships/tags" Target="../tags/tag222.xml"/><Relationship Id="rId1" Type="http://schemas.openxmlformats.org/officeDocument/2006/relationships/tags" Target="../tags/tag213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245.xml"/><Relationship Id="rId3" Type="http://schemas.openxmlformats.org/officeDocument/2006/relationships/tags" Target="../tags/tag244.xml"/><Relationship Id="rId2" Type="http://schemas.openxmlformats.org/officeDocument/2006/relationships/tags" Target="../tags/tag243.xml"/><Relationship Id="rId1" Type="http://schemas.openxmlformats.org/officeDocument/2006/relationships/tags" Target="../tags/tag24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tags" Target="../tags/tag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tags" Target="../tags/tag39.xml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1" Type="http://schemas.openxmlformats.org/officeDocument/2006/relationships/slideLayout" Target="../slideLayouts/slideLayout3.xml"/><Relationship Id="rId10" Type="http://schemas.openxmlformats.org/officeDocument/2006/relationships/tags" Target="../tags/tag41.xml"/><Relationship Id="rId1" Type="http://schemas.openxmlformats.org/officeDocument/2006/relationships/tags" Target="../tags/tag3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492125" y="1988820"/>
            <a:ext cx="1331404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AiNex(</a:t>
            </a:r>
            <a:r>
              <a:rPr lang="zh-CN" altLang="en-US" sz="4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智趋</a:t>
            </a:r>
            <a:r>
              <a:rPr lang="en-US" altLang="zh-CN" sz="4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 </a:t>
            </a:r>
            <a:r>
              <a:rPr lang="zh-CN" altLang="en-US" sz="4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</a:t>
            </a:r>
            <a:r>
              <a:rPr lang="zh-CN" altLang="en-US" sz="4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程序：产品方案介绍</a:t>
            </a:r>
            <a:endParaRPr lang="en-US" altLang="zh-CN" sz="4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457200"/>
            <a:endParaRPr lang="zh-CN" altLang="en-US" sz="40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8"/>
          <p:cNvSpPr/>
          <p:nvPr>
            <p:custDataLst>
              <p:tags r:id="rId1"/>
            </p:custDataLst>
          </p:nvPr>
        </p:nvSpPr>
        <p:spPr>
          <a:xfrm>
            <a:off x="8344440" y="3218452"/>
            <a:ext cx="3216761" cy="644763"/>
          </a:xfrm>
          <a:prstGeom prst="rect">
            <a:avLst/>
          </a:prstGeom>
          <a:solidFill>
            <a:srgbClr val="D2C6D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solidFill>
                <a:schemeClr val="tx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165205" y="76880"/>
            <a:ext cx="9489158" cy="611184"/>
          </a:xfrm>
        </p:spPr>
        <p:txBody>
          <a:bodyPr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altLang="zh-CN" dirty="0">
                <a:sym typeface="+mn-ea"/>
              </a:rPr>
              <a:t>AiNex</a:t>
            </a:r>
            <a:r>
              <a:rPr lang="zh-CN" altLang="en-US" dirty="0">
                <a:sym typeface="+mn-ea"/>
              </a:rPr>
              <a:t>云端</a:t>
            </a:r>
            <a:r>
              <a:rPr lang="en-US" altLang="zh-CN" dirty="0">
                <a:sym typeface="+mn-ea"/>
              </a:rPr>
              <a:t> </a:t>
            </a:r>
            <a:r>
              <a:rPr lang="zh-CN" altLang="en-US" dirty="0">
                <a:sym typeface="+mn-ea"/>
              </a:rPr>
              <a:t>：</a:t>
            </a:r>
            <a:r>
              <a:rPr lang="en-US" altLang="zh-CN" dirty="0">
                <a:sym typeface="+mn-ea"/>
              </a:rPr>
              <a:t> Wake-AI</a:t>
            </a:r>
            <a:r>
              <a:rPr lang="zh-CN" altLang="en-US" dirty="0">
                <a:sym typeface="+mn-ea"/>
              </a:rPr>
              <a:t>多模态大模型及</a:t>
            </a:r>
            <a:r>
              <a:rPr lang="en-US" altLang="zh-CN" dirty="0">
                <a:sym typeface="+mn-ea"/>
              </a:rPr>
              <a:t>Agent</a:t>
            </a:r>
            <a:r>
              <a:rPr lang="zh-CN" altLang="en-US" dirty="0">
                <a:sym typeface="+mn-ea"/>
              </a:rPr>
              <a:t>架构（</a:t>
            </a:r>
            <a:r>
              <a:rPr lang="en-US" altLang="zh-CN" dirty="0">
                <a:sym typeface="+mn-ea"/>
              </a:rPr>
              <a:t>1</a:t>
            </a:r>
            <a:r>
              <a:rPr lang="zh-CN" altLang="en-US" dirty="0">
                <a:sym typeface="+mn-ea"/>
              </a:rPr>
              <a:t>）</a:t>
            </a:r>
            <a:endParaRPr lang="zh-CN" altLang="en-US" dirty="0">
              <a:sym typeface="+mn-ea"/>
            </a:endParaRPr>
          </a:p>
        </p:txBody>
      </p:sp>
      <p:sp>
        <p:nvSpPr>
          <p:cNvPr id="216" name="任意多边形: 形状 215"/>
          <p:cNvSpPr/>
          <p:nvPr>
            <p:custDataLst>
              <p:tags r:id="rId2"/>
            </p:custDataLst>
          </p:nvPr>
        </p:nvSpPr>
        <p:spPr>
          <a:xfrm>
            <a:off x="195430" y="1685941"/>
            <a:ext cx="106966" cy="4672596"/>
          </a:xfrm>
          <a:custGeom>
            <a:avLst/>
            <a:gdLst>
              <a:gd name="connsiteX0" fmla="*/ 104423 w 104423"/>
              <a:gd name="connsiteY0" fmla="*/ 0 h 5062294"/>
              <a:gd name="connsiteX1" fmla="*/ 104423 w 104423"/>
              <a:gd name="connsiteY1" fmla="*/ 5062294 h 5062294"/>
              <a:gd name="connsiteX2" fmla="*/ 54998 w 104423"/>
              <a:gd name="connsiteY2" fmla="*/ 5062294 h 5062294"/>
              <a:gd name="connsiteX3" fmla="*/ 54998 w 104423"/>
              <a:gd name="connsiteY3" fmla="*/ 671075 h 5062294"/>
              <a:gd name="connsiteX4" fmla="*/ 0 w 104423"/>
              <a:gd name="connsiteY4" fmla="*/ 671075 h 5062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23" h="5062294">
                <a:moveTo>
                  <a:pt x="104423" y="0"/>
                </a:moveTo>
                <a:lnTo>
                  <a:pt x="104423" y="5062294"/>
                </a:lnTo>
                <a:lnTo>
                  <a:pt x="54998" y="5062294"/>
                </a:lnTo>
                <a:lnTo>
                  <a:pt x="54998" y="671075"/>
                </a:lnTo>
                <a:lnTo>
                  <a:pt x="0" y="671075"/>
                </a:lnTo>
                <a:close/>
              </a:path>
            </a:pathLst>
          </a:custGeom>
          <a:solidFill>
            <a:srgbClr val="0B85CF"/>
          </a:solidFill>
          <a:ln w="12700" cap="flat">
            <a:noFill/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noAutofit/>
          </a:bodyPr>
          <a:lstStyle/>
          <a:p>
            <a:endParaRPr lang="zh-CN" altLang="en-US">
              <a:latin typeface="微软雅黑" charset="0"/>
              <a:ea typeface="微软雅黑" charset="0"/>
              <a:sym typeface="Malgun Gothic" panose="020B0503020000020004" charset="-127"/>
            </a:endParaRPr>
          </a:p>
        </p:txBody>
      </p:sp>
      <p:sp>
        <p:nvSpPr>
          <p:cNvPr id="218" name="任意多边形: 形状 267"/>
          <p:cNvSpPr/>
          <p:nvPr>
            <p:custDataLst>
              <p:tags r:id="rId3"/>
            </p:custDataLst>
          </p:nvPr>
        </p:nvSpPr>
        <p:spPr>
          <a:xfrm rot="10800000">
            <a:off x="11725402" y="1680048"/>
            <a:ext cx="106966" cy="4672596"/>
          </a:xfrm>
          <a:custGeom>
            <a:avLst/>
            <a:gdLst>
              <a:gd name="connsiteX0" fmla="*/ 104423 w 104423"/>
              <a:gd name="connsiteY0" fmla="*/ 0 h 5062294"/>
              <a:gd name="connsiteX1" fmla="*/ 104423 w 104423"/>
              <a:gd name="connsiteY1" fmla="*/ 5062294 h 5062294"/>
              <a:gd name="connsiteX2" fmla="*/ 54998 w 104423"/>
              <a:gd name="connsiteY2" fmla="*/ 5062294 h 5062294"/>
              <a:gd name="connsiteX3" fmla="*/ 54998 w 104423"/>
              <a:gd name="connsiteY3" fmla="*/ 671075 h 5062294"/>
              <a:gd name="connsiteX4" fmla="*/ 0 w 104423"/>
              <a:gd name="connsiteY4" fmla="*/ 671075 h 5062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23" h="5062294">
                <a:moveTo>
                  <a:pt x="104423" y="0"/>
                </a:moveTo>
                <a:lnTo>
                  <a:pt x="104423" y="5062294"/>
                </a:lnTo>
                <a:lnTo>
                  <a:pt x="54998" y="5062294"/>
                </a:lnTo>
                <a:lnTo>
                  <a:pt x="54998" y="671075"/>
                </a:lnTo>
                <a:lnTo>
                  <a:pt x="0" y="671075"/>
                </a:lnTo>
                <a:close/>
              </a:path>
            </a:pathLst>
          </a:custGeom>
          <a:solidFill>
            <a:srgbClr val="0B85CF"/>
          </a:solidFill>
          <a:ln w="12700" cap="flat">
            <a:noFill/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noAutofit/>
          </a:bodyPr>
          <a:lstStyle/>
          <a:p>
            <a:endParaRPr lang="zh-CN" altLang="en-US">
              <a:latin typeface="微软雅黑" charset="0"/>
              <a:ea typeface="微软雅黑" charset="0"/>
              <a:sym typeface="Malgun Gothic" panose="020B0503020000020004" charset="-127"/>
            </a:endParaRPr>
          </a:p>
        </p:txBody>
      </p:sp>
      <p:grpSp>
        <p:nvGrpSpPr>
          <p:cNvPr id="219" name="Group 22"/>
          <p:cNvGrpSpPr/>
          <p:nvPr/>
        </p:nvGrpSpPr>
        <p:grpSpPr>
          <a:xfrm>
            <a:off x="287104" y="1679641"/>
            <a:ext cx="11355852" cy="979449"/>
            <a:chOff x="213398" y="1835630"/>
            <a:chExt cx="11085835" cy="1061136"/>
          </a:xfrm>
        </p:grpSpPr>
        <p:grpSp>
          <p:nvGrpSpPr>
            <p:cNvPr id="293" name="Group 13"/>
            <p:cNvGrpSpPr/>
            <p:nvPr/>
          </p:nvGrpSpPr>
          <p:grpSpPr>
            <a:xfrm>
              <a:off x="1309501" y="1835630"/>
              <a:ext cx="4738053" cy="1025586"/>
              <a:chOff x="6520972" y="2704918"/>
              <a:chExt cx="4738053" cy="1025586"/>
            </a:xfrm>
          </p:grpSpPr>
          <p:grpSp>
            <p:nvGrpSpPr>
              <p:cNvPr id="307" name="Group 10"/>
              <p:cNvGrpSpPr/>
              <p:nvPr/>
            </p:nvGrpSpPr>
            <p:grpSpPr>
              <a:xfrm>
                <a:off x="6520972" y="2704918"/>
                <a:ext cx="4738053" cy="1025586"/>
                <a:chOff x="1082349" y="3749043"/>
                <a:chExt cx="8558941" cy="1025586"/>
              </a:xfrm>
            </p:grpSpPr>
            <p:sp>
              <p:nvSpPr>
                <p:cNvPr id="314" name="矩形 13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1082349" y="3749043"/>
                  <a:ext cx="8558941" cy="102558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schemeClr val="tx1"/>
                    </a:solidFill>
                    <a:latin typeface="微软雅黑" charset="0"/>
                    <a:ea typeface="微软雅黑" charset="0"/>
                  </a:endParaRPr>
                </a:p>
              </p:txBody>
            </p:sp>
            <p:sp>
              <p:nvSpPr>
                <p:cNvPr id="315" name="矩形 18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5079307" y="4035528"/>
                  <a:ext cx="4499734" cy="704849"/>
                </a:xfrm>
                <a:prstGeom prst="rect">
                  <a:avLst/>
                </a:prstGeom>
                <a:solidFill>
                  <a:srgbClr val="B4A0C8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solidFill>
                      <a:schemeClr val="tx1"/>
                    </a:solidFill>
                    <a:latin typeface="微软雅黑" charset="0"/>
                    <a:ea typeface="微软雅黑" charset="0"/>
                  </a:endParaRPr>
                </a:p>
              </p:txBody>
            </p:sp>
            <p:sp>
              <p:nvSpPr>
                <p:cNvPr id="316" name="矩形 18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1350076" y="4025417"/>
                  <a:ext cx="3586183" cy="693420"/>
                </a:xfrm>
                <a:prstGeom prst="rect">
                  <a:avLst/>
                </a:prstGeom>
                <a:solidFill>
                  <a:srgbClr val="B4A0C8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solidFill>
                      <a:schemeClr val="tx1"/>
                    </a:solidFill>
                    <a:latin typeface="微软雅黑" charset="0"/>
                    <a:ea typeface="微软雅黑" charset="0"/>
                  </a:endParaRPr>
                </a:p>
              </p:txBody>
            </p:sp>
            <p:sp>
              <p:nvSpPr>
                <p:cNvPr id="317" name="文本框 170"/>
                <p:cNvSpPr txBox="1"/>
                <p:nvPr>
                  <p:custDataLst>
                    <p:tags r:id="rId7"/>
                  </p:custDataLst>
                </p:nvPr>
              </p:nvSpPr>
              <p:spPr>
                <a:xfrm>
                  <a:off x="3529904" y="3779422"/>
                  <a:ext cx="4305300" cy="2584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/>
                  <a:r>
                    <a:rPr lang="zh-CN" altLang="en-US" sz="900" kern="1800" dirty="0">
                      <a:latin typeface="微软雅黑" charset="0"/>
                      <a:ea typeface="微软雅黑" charset="0"/>
                      <a:cs typeface="Arial Bold" panose="020B0604020202090204" charset="0"/>
                    </a:rPr>
                    <a:t>基础</a:t>
                  </a:r>
                  <a:r>
                    <a:rPr lang="en-US" altLang="zh-CN" sz="900" kern="1800" dirty="0">
                      <a:latin typeface="微软雅黑" charset="0"/>
                      <a:ea typeface="微软雅黑" charset="0"/>
                      <a:cs typeface="Arial Bold" panose="020B0604020202090204" charset="0"/>
                    </a:rPr>
                    <a:t>Agent</a:t>
                  </a:r>
                  <a:endParaRPr lang="en-US" altLang="zh-CN" sz="900" kern="1800" dirty="0">
                    <a:latin typeface="微软雅黑" charset="0"/>
                    <a:ea typeface="微软雅黑" charset="0"/>
                    <a:cs typeface="Arial Bold" panose="020B0604020202090204" charset="0"/>
                  </a:endParaRPr>
                </a:p>
              </p:txBody>
            </p:sp>
          </p:grpSp>
          <p:sp>
            <p:nvSpPr>
              <p:cNvPr id="308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8756501" y="3082642"/>
                <a:ext cx="1159510" cy="537845"/>
              </a:xfrm>
              <a:prstGeom prst="rect">
                <a:avLst/>
              </a:prstGeom>
              <a:solidFill>
                <a:srgbClr val="0B85C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>
                  <a:solidFill>
                    <a:schemeClr val="tx1"/>
                  </a:solidFill>
                  <a:latin typeface="微软雅黑" charset="0"/>
                  <a:ea typeface="微软雅黑" charset="0"/>
                </a:endParaRPr>
              </a:p>
            </p:txBody>
          </p:sp>
          <p:sp>
            <p:nvSpPr>
              <p:cNvPr id="309" name="文本框 308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8782318" y="3166756"/>
                <a:ext cx="1159510" cy="25844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1100" kern="1800" dirty="0">
                    <a:solidFill>
                      <a:schemeClr val="bg1"/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多语种同传</a:t>
                </a:r>
                <a:endParaRPr lang="en-US" altLang="zh-CN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endParaRPr>
              </a:p>
              <a:p>
                <a:pPr algn="ctr"/>
                <a:r>
                  <a:rPr lang="zh-CN" altLang="en-US" sz="1100" kern="1800" dirty="0">
                    <a:solidFill>
                      <a:schemeClr val="bg1"/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翻译</a:t>
                </a:r>
                <a:endParaRPr lang="zh-CN" altLang="en-US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310" name="矩形 15"/>
              <p:cNvSpPr/>
              <p:nvPr>
                <p:custDataLst>
                  <p:tags r:id="rId10"/>
                </p:custDataLst>
              </p:nvPr>
            </p:nvSpPr>
            <p:spPr>
              <a:xfrm>
                <a:off x="6712068" y="3070923"/>
                <a:ext cx="988060" cy="537845"/>
              </a:xfrm>
              <a:prstGeom prst="rect">
                <a:avLst/>
              </a:prstGeom>
              <a:solidFill>
                <a:srgbClr val="0B85C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>
                  <a:solidFill>
                    <a:schemeClr val="tx1"/>
                  </a:solidFill>
                  <a:latin typeface="微软雅黑" charset="0"/>
                  <a:ea typeface="微软雅黑" charset="0"/>
                </a:endParaRPr>
              </a:p>
            </p:txBody>
          </p:sp>
          <p:sp>
            <p:nvSpPr>
              <p:cNvPr id="311" name="文本框 171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6703301" y="3209238"/>
                <a:ext cx="1050925" cy="25844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1100" kern="1800" dirty="0">
                    <a:solidFill>
                      <a:schemeClr val="bg1"/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文旅</a:t>
                </a:r>
                <a:r>
                  <a:rPr lang="en-US" altLang="zh-CN" sz="1100" kern="1800" dirty="0">
                    <a:solidFill>
                      <a:schemeClr val="bg1"/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agent</a:t>
                </a:r>
                <a:endParaRPr lang="en-US" altLang="zh-CN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312" name="矩形 15"/>
              <p:cNvSpPr/>
              <p:nvPr>
                <p:custDataLst>
                  <p:tags r:id="rId12"/>
                </p:custDataLst>
              </p:nvPr>
            </p:nvSpPr>
            <p:spPr>
              <a:xfrm>
                <a:off x="7761464" y="3076763"/>
                <a:ext cx="840105" cy="537845"/>
              </a:xfrm>
              <a:prstGeom prst="rect">
                <a:avLst/>
              </a:prstGeom>
              <a:solidFill>
                <a:srgbClr val="0B85C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>
                  <a:solidFill>
                    <a:schemeClr val="tx1"/>
                  </a:solidFill>
                  <a:latin typeface="微软雅黑" charset="0"/>
                  <a:ea typeface="微软雅黑" charset="0"/>
                </a:endParaRPr>
              </a:p>
            </p:txBody>
          </p:sp>
          <p:sp>
            <p:nvSpPr>
              <p:cNvPr id="313" name="文本框 171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730608" y="3215423"/>
                <a:ext cx="989330" cy="25844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1100" kern="1800" dirty="0">
                    <a:solidFill>
                      <a:schemeClr val="bg1"/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随身记</a:t>
                </a:r>
                <a:endParaRPr lang="zh-CN" altLang="en-US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</p:grpSp>
        <p:sp>
          <p:nvSpPr>
            <p:cNvPr id="294" name="TextBox 180"/>
            <p:cNvSpPr txBox="1"/>
            <p:nvPr>
              <p:custDataLst>
                <p:tags r:id="rId14"/>
              </p:custDataLst>
            </p:nvPr>
          </p:nvSpPr>
          <p:spPr>
            <a:xfrm>
              <a:off x="213398" y="2100602"/>
              <a:ext cx="1250164" cy="2357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900" kern="1800" dirty="0">
                  <a:latin typeface="微软雅黑" charset="0"/>
                  <a:ea typeface="微软雅黑" charset="0"/>
                  <a:cs typeface="Arial Bold" panose="020B0604020202090204" charset="0"/>
                </a:rPr>
                <a:t>次级智能体</a:t>
              </a:r>
              <a:endParaRPr lang="en-US" altLang="zh-CN" sz="900" kern="1800" dirty="0">
                <a:latin typeface="微软雅黑" charset="0"/>
                <a:ea typeface="微软雅黑" charset="0"/>
                <a:cs typeface="Arial Bold" panose="020B0604020202090204" charset="0"/>
              </a:endParaRPr>
            </a:p>
          </p:txBody>
        </p:sp>
        <p:sp>
          <p:nvSpPr>
            <p:cNvPr id="295" name="矩形 13"/>
            <p:cNvSpPr/>
            <p:nvPr>
              <p:custDataLst>
                <p:tags r:id="rId15"/>
              </p:custDataLst>
            </p:nvPr>
          </p:nvSpPr>
          <p:spPr>
            <a:xfrm>
              <a:off x="6119765" y="1835630"/>
              <a:ext cx="5169754" cy="1008698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296" name="文本框 170"/>
            <p:cNvSpPr txBox="1"/>
            <p:nvPr>
              <p:custDataLst>
                <p:tags r:id="rId16"/>
              </p:custDataLst>
            </p:nvPr>
          </p:nvSpPr>
          <p:spPr>
            <a:xfrm>
              <a:off x="7459875" y="1906138"/>
              <a:ext cx="2383325" cy="25844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900" kern="1800" dirty="0">
                  <a:latin typeface="微软雅黑" charset="0"/>
                  <a:ea typeface="微软雅黑" charset="0"/>
                  <a:cs typeface="Arial Bold" panose="020B0604020202090204" charset="0"/>
                </a:rPr>
                <a:t>Agent </a:t>
              </a:r>
              <a:r>
                <a:rPr lang="zh-CN" altLang="en-US" sz="900" kern="1800" dirty="0">
                  <a:latin typeface="微软雅黑" charset="0"/>
                  <a:ea typeface="微软雅黑" charset="0"/>
                  <a:cs typeface="Arial Bold" panose="020B0604020202090204" charset="0"/>
                </a:rPr>
                <a:t>商店及工具</a:t>
              </a:r>
              <a:r>
                <a:rPr lang="en-US" altLang="zh-CN" sz="900" kern="1800" dirty="0">
                  <a:latin typeface="微软雅黑" charset="0"/>
                  <a:ea typeface="微软雅黑" charset="0"/>
                  <a:cs typeface="Arial Bold" panose="020B0604020202090204" charset="0"/>
                </a:rPr>
                <a:t> </a:t>
              </a:r>
              <a:endParaRPr lang="en-US" altLang="zh-CN" sz="900" kern="1800" dirty="0">
                <a:latin typeface="微软雅黑" charset="0"/>
                <a:ea typeface="微软雅黑" charset="0"/>
                <a:cs typeface="Arial Bold" panose="020B0604020202090204" charset="0"/>
              </a:endParaRPr>
            </a:p>
          </p:txBody>
        </p:sp>
        <p:sp>
          <p:nvSpPr>
            <p:cNvPr id="297" name="矩形 15"/>
            <p:cNvSpPr/>
            <p:nvPr>
              <p:custDataLst>
                <p:tags r:id="rId17"/>
              </p:custDataLst>
            </p:nvPr>
          </p:nvSpPr>
          <p:spPr>
            <a:xfrm>
              <a:off x="6325736" y="2247162"/>
              <a:ext cx="1288768" cy="448310"/>
            </a:xfrm>
            <a:prstGeom prst="rect">
              <a:avLst/>
            </a:prstGeom>
            <a:solidFill>
              <a:srgbClr val="0B85CF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298" name="文本框 171"/>
            <p:cNvSpPr txBox="1"/>
            <p:nvPr>
              <p:custDataLst>
                <p:tags r:id="rId18"/>
              </p:custDataLst>
            </p:nvPr>
          </p:nvSpPr>
          <p:spPr>
            <a:xfrm>
              <a:off x="6408309" y="2268584"/>
              <a:ext cx="1167759" cy="25844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rPr>
                <a:t>私有知识库</a:t>
              </a:r>
              <a:r>
                <a:rPr lang="en-US" altLang="zh-CN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rPr>
                <a:t>+</a:t>
              </a:r>
              <a:r>
                <a:rPr lang="en-US" altLang="zh-CN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RAG</a:t>
              </a:r>
              <a:endParaRPr lang="en-US" altLang="zh-CN" sz="1100" kern="18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  <a:sym typeface="+mn-ea"/>
              </a:endParaRPr>
            </a:p>
          </p:txBody>
        </p:sp>
        <p:sp>
          <p:nvSpPr>
            <p:cNvPr id="299" name="矩形 15"/>
            <p:cNvSpPr/>
            <p:nvPr>
              <p:custDataLst>
                <p:tags r:id="rId19"/>
              </p:custDataLst>
            </p:nvPr>
          </p:nvSpPr>
          <p:spPr>
            <a:xfrm>
              <a:off x="7718004" y="2242824"/>
              <a:ext cx="1620832" cy="448310"/>
            </a:xfrm>
            <a:prstGeom prst="rect">
              <a:avLst/>
            </a:prstGeom>
            <a:solidFill>
              <a:srgbClr val="0B85CF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300" name="文本框 171"/>
            <p:cNvSpPr txBox="1"/>
            <p:nvPr>
              <p:custDataLst>
                <p:tags r:id="rId20"/>
              </p:custDataLst>
            </p:nvPr>
          </p:nvSpPr>
          <p:spPr>
            <a:xfrm>
              <a:off x="7921846" y="2255428"/>
              <a:ext cx="1399215" cy="25844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rPr>
                <a:t>支持第三方智能体平台：扣子</a:t>
              </a:r>
              <a:r>
                <a:rPr lang="en-US" altLang="zh-CN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rPr>
                <a:t>/</a:t>
              </a:r>
              <a:r>
                <a:rPr lang="zh-CN" altLang="en-US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rPr>
                <a:t>千帆等</a:t>
              </a:r>
              <a:endParaRPr lang="zh-CN" altLang="en-US" sz="1100" kern="18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01" name="矩形 15"/>
            <p:cNvSpPr/>
            <p:nvPr>
              <p:custDataLst>
                <p:tags r:id="rId21"/>
              </p:custDataLst>
            </p:nvPr>
          </p:nvSpPr>
          <p:spPr>
            <a:xfrm>
              <a:off x="9413573" y="2239102"/>
              <a:ext cx="1313107" cy="448310"/>
            </a:xfrm>
            <a:prstGeom prst="rect">
              <a:avLst/>
            </a:prstGeom>
            <a:solidFill>
              <a:srgbClr val="0B85CF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302" name="文本框 171"/>
            <p:cNvSpPr txBox="1"/>
            <p:nvPr>
              <p:custDataLst>
                <p:tags r:id="rId22"/>
              </p:custDataLst>
            </p:nvPr>
          </p:nvSpPr>
          <p:spPr>
            <a:xfrm>
              <a:off x="9455372" y="2358458"/>
              <a:ext cx="1178660" cy="29210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rPr>
                <a:t>自定义智能体</a:t>
              </a:r>
              <a:endParaRPr lang="zh-CN" altLang="en-US" sz="1100" kern="18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03" name="矩形 15"/>
            <p:cNvSpPr/>
            <p:nvPr>
              <p:custDataLst>
                <p:tags r:id="rId23"/>
              </p:custDataLst>
            </p:nvPr>
          </p:nvSpPr>
          <p:spPr>
            <a:xfrm>
              <a:off x="4818319" y="2204859"/>
              <a:ext cx="1159510" cy="537845"/>
            </a:xfrm>
            <a:prstGeom prst="rect">
              <a:avLst/>
            </a:prstGeom>
            <a:solidFill>
              <a:srgbClr val="0B85CF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304" name="文本框 171"/>
            <p:cNvSpPr txBox="1"/>
            <p:nvPr>
              <p:custDataLst>
                <p:tags r:id="rId24"/>
              </p:custDataLst>
            </p:nvPr>
          </p:nvSpPr>
          <p:spPr>
            <a:xfrm>
              <a:off x="4843719" y="2334399"/>
              <a:ext cx="1159510" cy="25844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rPr>
                <a:t>备忘录</a:t>
              </a:r>
              <a:endParaRPr lang="zh-CN" altLang="en-US" sz="1100" kern="18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305" name="TextBox 279"/>
            <p:cNvSpPr txBox="1"/>
            <p:nvPr>
              <p:custDataLst>
                <p:tags r:id="rId25"/>
              </p:custDataLst>
            </p:nvPr>
          </p:nvSpPr>
          <p:spPr>
            <a:xfrm>
              <a:off x="220078" y="2331495"/>
              <a:ext cx="1062872" cy="2357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900" kern="1800" dirty="0">
                  <a:latin typeface="微软雅黑" charset="0"/>
                  <a:ea typeface="微软雅黑" charset="0"/>
                  <a:cs typeface="Arial Bold" panose="020B0604020202090204" charset="0"/>
                </a:rPr>
                <a:t>Other</a:t>
              </a:r>
              <a:r>
                <a:rPr lang="zh-CN" altLang="en-US" sz="900" kern="1800" dirty="0">
                  <a:latin typeface="微软雅黑" charset="0"/>
                  <a:ea typeface="微软雅黑" charset="0"/>
                  <a:cs typeface="Arial Bold" panose="020B0604020202090204" charset="0"/>
                </a:rPr>
                <a:t> </a:t>
              </a:r>
              <a:r>
                <a:rPr lang="en-US" altLang="zh-CN" sz="900" kern="1800" dirty="0">
                  <a:latin typeface="微软雅黑" charset="0"/>
                  <a:ea typeface="微软雅黑" charset="0"/>
                  <a:cs typeface="Arial Bold" panose="020B0604020202090204" charset="0"/>
                </a:rPr>
                <a:t>Agents</a:t>
              </a:r>
              <a:endParaRPr lang="en-US" sz="900" dirty="0"/>
            </a:p>
          </p:txBody>
        </p:sp>
        <p:sp>
          <p:nvSpPr>
            <p:cNvPr id="306" name="矩形 260"/>
            <p:cNvSpPr/>
            <p:nvPr>
              <p:custDataLst>
                <p:tags r:id="rId26"/>
              </p:custDataLst>
            </p:nvPr>
          </p:nvSpPr>
          <p:spPr>
            <a:xfrm>
              <a:off x="294183" y="1835630"/>
              <a:ext cx="11005050" cy="1061136"/>
            </a:xfrm>
            <a:prstGeom prst="rect">
              <a:avLst/>
            </a:prstGeom>
            <a:noFill/>
            <a:ln w="12700" cap="flat">
              <a:solidFill>
                <a:srgbClr val="4250DA"/>
              </a:solidFill>
              <a:prstDash val="solid"/>
              <a:miter lim="8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noAutofit/>
            </a:bodyPr>
            <a:lstStyle/>
            <a:p>
              <a:endParaRPr lang="zh-CN" altLang="en-US">
                <a:latin typeface="微软雅黑" charset="0"/>
                <a:ea typeface="微软雅黑" charset="0"/>
                <a:sym typeface="Malgun Gothic" panose="020B0503020000020004" charset="-127"/>
              </a:endParaRPr>
            </a:p>
          </p:txBody>
        </p:sp>
      </p:grpSp>
      <p:grpSp>
        <p:nvGrpSpPr>
          <p:cNvPr id="220" name="Group 23"/>
          <p:cNvGrpSpPr/>
          <p:nvPr/>
        </p:nvGrpSpPr>
        <p:grpSpPr>
          <a:xfrm>
            <a:off x="293947" y="2930634"/>
            <a:ext cx="11339059" cy="968072"/>
            <a:chOff x="197251" y="3096562"/>
            <a:chExt cx="11069441" cy="1048810"/>
          </a:xfrm>
        </p:grpSpPr>
        <p:sp>
          <p:nvSpPr>
            <p:cNvPr id="267" name="矩形 13"/>
            <p:cNvSpPr/>
            <p:nvPr>
              <p:custDataLst>
                <p:tags r:id="rId27"/>
              </p:custDataLst>
            </p:nvPr>
          </p:nvSpPr>
          <p:spPr>
            <a:xfrm>
              <a:off x="8051553" y="3160558"/>
              <a:ext cx="3210370" cy="946363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265" name="TextBox 123"/>
            <p:cNvSpPr txBox="1"/>
            <p:nvPr>
              <p:custDataLst>
                <p:tags r:id="rId28"/>
              </p:custDataLst>
            </p:nvPr>
          </p:nvSpPr>
          <p:spPr>
            <a:xfrm>
              <a:off x="197251" y="3412124"/>
              <a:ext cx="1097837" cy="377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900" kern="1800" dirty="0">
                  <a:latin typeface="微软雅黑" charset="0"/>
                  <a:ea typeface="微软雅黑" charset="0"/>
                  <a:cs typeface="Arial Bold" panose="020B0604020202090204" charset="0"/>
                </a:rPr>
                <a:t>零级智能体（助手）</a:t>
              </a:r>
              <a:endParaRPr lang="en-US" altLang="zh-CN" sz="900" kern="1800" dirty="0">
                <a:latin typeface="微软雅黑" charset="0"/>
                <a:ea typeface="微软雅黑" charset="0"/>
                <a:cs typeface="Arial Bold" panose="020B0604020202090204" charset="0"/>
              </a:endParaRPr>
            </a:p>
          </p:txBody>
        </p:sp>
        <p:grpSp>
          <p:nvGrpSpPr>
            <p:cNvPr id="266" name="Group 18"/>
            <p:cNvGrpSpPr/>
            <p:nvPr/>
          </p:nvGrpSpPr>
          <p:grpSpPr>
            <a:xfrm>
              <a:off x="1298527" y="3167398"/>
              <a:ext cx="6725611" cy="947651"/>
              <a:chOff x="1298527" y="3167398"/>
              <a:chExt cx="6725611" cy="947651"/>
            </a:xfrm>
          </p:grpSpPr>
          <p:sp>
            <p:nvSpPr>
              <p:cNvPr id="278" name="矩形 13"/>
              <p:cNvSpPr/>
              <p:nvPr>
                <p:custDataLst>
                  <p:tags r:id="rId29"/>
                </p:custDataLst>
              </p:nvPr>
            </p:nvSpPr>
            <p:spPr>
              <a:xfrm>
                <a:off x="1298527" y="3167398"/>
                <a:ext cx="6725611" cy="947651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tx1"/>
                  </a:solidFill>
                  <a:latin typeface="微软雅黑" charset="0"/>
                  <a:ea typeface="微软雅黑" charset="0"/>
                </a:endParaRPr>
              </a:p>
            </p:txBody>
          </p:sp>
          <p:sp>
            <p:nvSpPr>
              <p:cNvPr id="279" name="矩形 18"/>
              <p:cNvSpPr/>
              <p:nvPr>
                <p:custDataLst>
                  <p:tags r:id="rId30"/>
                </p:custDataLst>
              </p:nvPr>
            </p:nvSpPr>
            <p:spPr>
              <a:xfrm>
                <a:off x="4763840" y="3394373"/>
                <a:ext cx="3222384" cy="69410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>
                  <a:solidFill>
                    <a:schemeClr val="tx1"/>
                  </a:solidFill>
                  <a:latin typeface="微软雅黑" charset="0"/>
                  <a:ea typeface="微软雅黑" charset="0"/>
                </a:endParaRPr>
              </a:p>
            </p:txBody>
          </p:sp>
          <p:sp>
            <p:nvSpPr>
              <p:cNvPr id="280" name="矩形 18"/>
              <p:cNvSpPr/>
              <p:nvPr>
                <p:custDataLst>
                  <p:tags r:id="rId31"/>
                </p:custDataLst>
              </p:nvPr>
            </p:nvSpPr>
            <p:spPr>
              <a:xfrm>
                <a:off x="1440734" y="3394374"/>
                <a:ext cx="3242545" cy="69342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>
                  <a:solidFill>
                    <a:schemeClr val="tx1"/>
                  </a:solidFill>
                  <a:latin typeface="微软雅黑" charset="0"/>
                  <a:ea typeface="微软雅黑" charset="0"/>
                </a:endParaRPr>
              </a:p>
            </p:txBody>
          </p:sp>
          <p:sp>
            <p:nvSpPr>
              <p:cNvPr id="281" name="矩形 15"/>
              <p:cNvSpPr/>
              <p:nvPr>
                <p:custDataLst>
                  <p:tags r:id="rId32"/>
                </p:custDataLst>
              </p:nvPr>
            </p:nvSpPr>
            <p:spPr>
              <a:xfrm>
                <a:off x="5901350" y="3469304"/>
                <a:ext cx="882650" cy="513225"/>
              </a:xfrm>
              <a:prstGeom prst="rect">
                <a:avLst/>
              </a:prstGeom>
              <a:solidFill>
                <a:srgbClr val="0B85C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 dirty="0">
                  <a:solidFill>
                    <a:schemeClr val="tx1"/>
                  </a:solidFill>
                  <a:latin typeface="微软雅黑" charset="0"/>
                  <a:ea typeface="微软雅黑" charset="0"/>
                </a:endParaRPr>
              </a:p>
            </p:txBody>
          </p:sp>
          <p:sp>
            <p:nvSpPr>
              <p:cNvPr id="282" name="矩形 15"/>
              <p:cNvSpPr/>
              <p:nvPr>
                <p:custDataLst>
                  <p:tags r:id="rId33"/>
                </p:custDataLst>
              </p:nvPr>
            </p:nvSpPr>
            <p:spPr>
              <a:xfrm>
                <a:off x="1498240" y="3460414"/>
                <a:ext cx="1139190" cy="521335"/>
              </a:xfrm>
              <a:prstGeom prst="rect">
                <a:avLst/>
              </a:prstGeom>
              <a:solidFill>
                <a:srgbClr val="0B85C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>
                  <a:solidFill>
                    <a:schemeClr val="tx1"/>
                  </a:solidFill>
                  <a:latin typeface="微软雅黑" charset="0"/>
                  <a:ea typeface="微软雅黑" charset="0"/>
                </a:endParaRPr>
              </a:p>
            </p:txBody>
          </p:sp>
          <p:sp>
            <p:nvSpPr>
              <p:cNvPr id="283" name="文本框 171"/>
              <p:cNvSpPr txBox="1"/>
              <p:nvPr>
                <p:custDataLst>
                  <p:tags r:id="rId34"/>
                </p:custDataLst>
              </p:nvPr>
            </p:nvSpPr>
            <p:spPr>
              <a:xfrm>
                <a:off x="1519963" y="3601384"/>
                <a:ext cx="1125855" cy="25844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1100" kern="1800" dirty="0">
                    <a:solidFill>
                      <a:schemeClr val="bg1"/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角色扮演能力</a:t>
                </a:r>
                <a:r>
                  <a:rPr lang="en-US" altLang="zh-CN" sz="1100" kern="1800" dirty="0">
                    <a:solidFill>
                      <a:schemeClr val="bg1"/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 </a:t>
                </a:r>
                <a:endParaRPr lang="en-US" altLang="zh-CN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endParaRPr>
              </a:p>
              <a:p>
                <a:pPr algn="ctr"/>
                <a:endParaRPr lang="en-US" altLang="zh-CN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84" name="矩形 15"/>
              <p:cNvSpPr/>
              <p:nvPr>
                <p:custDataLst>
                  <p:tags r:id="rId35"/>
                </p:custDataLst>
              </p:nvPr>
            </p:nvSpPr>
            <p:spPr>
              <a:xfrm>
                <a:off x="2698390" y="3460414"/>
                <a:ext cx="922020" cy="532765"/>
              </a:xfrm>
              <a:prstGeom prst="rect">
                <a:avLst/>
              </a:prstGeom>
              <a:solidFill>
                <a:srgbClr val="0B85C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>
                  <a:solidFill>
                    <a:schemeClr val="tx1"/>
                  </a:solidFill>
                  <a:latin typeface="微软雅黑" charset="0"/>
                  <a:ea typeface="微软雅黑" charset="0"/>
                </a:endParaRPr>
              </a:p>
            </p:txBody>
          </p:sp>
          <p:sp>
            <p:nvSpPr>
              <p:cNvPr id="285" name="文本框 171"/>
              <p:cNvSpPr txBox="1"/>
              <p:nvPr>
                <p:custDataLst>
                  <p:tags r:id="rId36"/>
                </p:custDataLst>
              </p:nvPr>
            </p:nvSpPr>
            <p:spPr>
              <a:xfrm>
                <a:off x="2698390" y="3601384"/>
                <a:ext cx="941705" cy="25844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1100" kern="1800" dirty="0">
                    <a:solidFill>
                      <a:schemeClr val="bg1"/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拟人化</a:t>
                </a:r>
                <a:r>
                  <a:rPr lang="en-US" altLang="zh-CN" sz="1100" kern="1800" dirty="0">
                    <a:solidFill>
                      <a:schemeClr val="bg1"/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TTS</a:t>
                </a:r>
                <a:endParaRPr lang="en-US" altLang="zh-CN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86" name="矩形 15"/>
              <p:cNvSpPr/>
              <p:nvPr>
                <p:custDataLst>
                  <p:tags r:id="rId37"/>
                </p:custDataLst>
              </p:nvPr>
            </p:nvSpPr>
            <p:spPr>
              <a:xfrm>
                <a:off x="4820890" y="3460164"/>
                <a:ext cx="993534" cy="523240"/>
              </a:xfrm>
              <a:prstGeom prst="rect">
                <a:avLst/>
              </a:prstGeom>
              <a:solidFill>
                <a:srgbClr val="0B85C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>
                  <a:solidFill>
                    <a:schemeClr val="tx1"/>
                  </a:solidFill>
                  <a:latin typeface="微软雅黑" charset="0"/>
                  <a:ea typeface="微软雅黑" charset="0"/>
                </a:endParaRPr>
              </a:p>
            </p:txBody>
          </p:sp>
          <p:sp>
            <p:nvSpPr>
              <p:cNvPr id="287" name="文本框 171"/>
              <p:cNvSpPr txBox="1"/>
              <p:nvPr>
                <p:custDataLst>
                  <p:tags r:id="rId38"/>
                </p:custDataLst>
              </p:nvPr>
            </p:nvSpPr>
            <p:spPr>
              <a:xfrm>
                <a:off x="4788265" y="3526839"/>
                <a:ext cx="1023620" cy="25844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1100" kern="1800" dirty="0">
                    <a:solidFill>
                      <a:schemeClr val="bg1"/>
                    </a:solidFill>
                    <a:latin typeface="微软雅黑" charset="0"/>
                    <a:ea typeface="微软雅黑" charset="0"/>
                    <a:cs typeface="微软雅黑" charset="0"/>
                    <a:sym typeface="+mn-ea"/>
                  </a:rPr>
                  <a:t>多模态问答</a:t>
                </a:r>
                <a:r>
                  <a:rPr lang="en-US" altLang="zh-CN" sz="1100" kern="1800" dirty="0">
                    <a:solidFill>
                      <a:schemeClr val="bg1"/>
                    </a:solidFill>
                    <a:latin typeface="微软雅黑" charset="0"/>
                    <a:ea typeface="微软雅黑" charset="0"/>
                    <a:cs typeface="微软雅黑" charset="0"/>
                    <a:sym typeface="+mn-ea"/>
                  </a:rPr>
                  <a:t> </a:t>
                </a:r>
                <a:endParaRPr lang="en-US" altLang="zh-CN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endParaRPr>
              </a:p>
              <a:p>
                <a:pPr algn="ctr"/>
                <a:r>
                  <a:rPr lang="zh-CN" altLang="en-US" sz="1100" kern="1800" dirty="0">
                    <a:solidFill>
                      <a:schemeClr val="bg1"/>
                    </a:solidFill>
                    <a:latin typeface="微软雅黑" charset="0"/>
                    <a:ea typeface="微软雅黑" charset="0"/>
                    <a:cs typeface="微软雅黑" charset="0"/>
                    <a:sym typeface="+mn-ea"/>
                  </a:rPr>
                  <a:t>万物识别</a:t>
                </a:r>
                <a:endParaRPr lang="zh-CN" altLang="en-US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endParaRPr>
              </a:p>
            </p:txBody>
          </p:sp>
          <p:sp>
            <p:nvSpPr>
              <p:cNvPr id="288" name="矩形 15"/>
              <p:cNvSpPr/>
              <p:nvPr>
                <p:custDataLst>
                  <p:tags r:id="rId39"/>
                </p:custDataLst>
              </p:nvPr>
            </p:nvSpPr>
            <p:spPr>
              <a:xfrm>
                <a:off x="3679465" y="3469304"/>
                <a:ext cx="960755" cy="532765"/>
              </a:xfrm>
              <a:prstGeom prst="rect">
                <a:avLst/>
              </a:prstGeom>
              <a:solidFill>
                <a:srgbClr val="0B85C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>
                  <a:solidFill>
                    <a:schemeClr val="tx1"/>
                  </a:solidFill>
                  <a:latin typeface="微软雅黑" charset="0"/>
                  <a:ea typeface="微软雅黑" charset="0"/>
                </a:endParaRPr>
              </a:p>
            </p:txBody>
          </p:sp>
          <p:sp>
            <p:nvSpPr>
              <p:cNvPr id="289" name="文本框 171"/>
              <p:cNvSpPr txBox="1"/>
              <p:nvPr>
                <p:custDataLst>
                  <p:tags r:id="rId40"/>
                </p:custDataLst>
              </p:nvPr>
            </p:nvSpPr>
            <p:spPr>
              <a:xfrm>
                <a:off x="3633110" y="3555029"/>
                <a:ext cx="989330" cy="25844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1100" kern="1800" dirty="0">
                    <a:solidFill>
                      <a:schemeClr val="bg1"/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长记忆</a:t>
                </a:r>
                <a:r>
                  <a:rPr lang="en-US" altLang="zh-CN" sz="1100" kern="1800" dirty="0">
                    <a:solidFill>
                      <a:schemeClr val="bg1"/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 </a:t>
                </a:r>
                <a:endParaRPr lang="en-US" altLang="zh-CN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endParaRPr>
              </a:p>
              <a:p>
                <a:pPr algn="ctr"/>
                <a:r>
                  <a:rPr lang="zh-CN" altLang="en-US" sz="1100" kern="1800" dirty="0">
                    <a:solidFill>
                      <a:schemeClr val="bg1"/>
                    </a:solidFill>
                    <a:latin typeface="微软雅黑" charset="0"/>
                    <a:ea typeface="微软雅黑" charset="0"/>
                    <a:cs typeface="微软雅黑" charset="0"/>
                  </a:rPr>
                  <a:t>个性化推荐</a:t>
                </a:r>
                <a:endParaRPr lang="zh-CN" altLang="en-US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endParaRPr>
              </a:p>
            </p:txBody>
          </p:sp>
          <p:sp>
            <p:nvSpPr>
              <p:cNvPr id="290" name="文本框 171"/>
              <p:cNvSpPr txBox="1"/>
              <p:nvPr>
                <p:custDataLst>
                  <p:tags r:id="rId41"/>
                </p:custDataLst>
              </p:nvPr>
            </p:nvSpPr>
            <p:spPr>
              <a:xfrm>
                <a:off x="5951775" y="3526838"/>
                <a:ext cx="729615" cy="25844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altLang="zh-CN" sz="1100" kern="1800" dirty="0">
                    <a:solidFill>
                      <a:schemeClr val="bg1"/>
                    </a:solidFill>
                    <a:latin typeface="微软雅黑" charset="0"/>
                    <a:ea typeface="微软雅黑" charset="0"/>
                    <a:cs typeface="微软雅黑" charset="0"/>
                    <a:sym typeface="+mn-ea"/>
                  </a:rPr>
                  <a:t>AI</a:t>
                </a:r>
                <a:r>
                  <a:rPr lang="zh-CN" altLang="en-US" sz="1100" kern="1800" dirty="0">
                    <a:solidFill>
                      <a:schemeClr val="bg1"/>
                    </a:solidFill>
                    <a:latin typeface="微软雅黑" charset="0"/>
                    <a:ea typeface="微软雅黑" charset="0"/>
                    <a:cs typeface="微软雅黑" charset="0"/>
                    <a:sym typeface="+mn-ea"/>
                  </a:rPr>
                  <a:t>搜索</a:t>
                </a:r>
                <a:r>
                  <a:rPr lang="en-US" altLang="zh-CN" sz="1100" kern="1800" dirty="0">
                    <a:solidFill>
                      <a:schemeClr val="bg1"/>
                    </a:solidFill>
                    <a:latin typeface="微软雅黑" charset="0"/>
                    <a:ea typeface="微软雅黑" charset="0"/>
                    <a:cs typeface="微软雅黑" charset="0"/>
                    <a:sym typeface="+mn-ea"/>
                  </a:rPr>
                  <a:t>+RAG</a:t>
                </a:r>
                <a:endParaRPr lang="en-US" altLang="zh-CN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endParaRPr>
              </a:p>
            </p:txBody>
          </p:sp>
          <p:sp>
            <p:nvSpPr>
              <p:cNvPr id="291" name="矩形 15"/>
              <p:cNvSpPr/>
              <p:nvPr>
                <p:custDataLst>
                  <p:tags r:id="rId42"/>
                </p:custDataLst>
              </p:nvPr>
            </p:nvSpPr>
            <p:spPr>
              <a:xfrm>
                <a:off x="6866221" y="3461613"/>
                <a:ext cx="1088390" cy="523240"/>
              </a:xfrm>
              <a:prstGeom prst="rect">
                <a:avLst/>
              </a:prstGeom>
              <a:solidFill>
                <a:srgbClr val="0B85C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>
                  <a:solidFill>
                    <a:schemeClr val="tx1"/>
                  </a:solidFill>
                  <a:latin typeface="微软雅黑" charset="0"/>
                  <a:ea typeface="微软雅黑" charset="0"/>
                </a:endParaRPr>
              </a:p>
            </p:txBody>
          </p:sp>
          <p:sp>
            <p:nvSpPr>
              <p:cNvPr id="292" name="文本框 171"/>
              <p:cNvSpPr txBox="1"/>
              <p:nvPr>
                <p:custDataLst>
                  <p:tags r:id="rId43"/>
                </p:custDataLst>
              </p:nvPr>
            </p:nvSpPr>
            <p:spPr>
              <a:xfrm>
                <a:off x="6928451" y="3528288"/>
                <a:ext cx="1023620" cy="25844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1100" kern="1800" dirty="0">
                    <a:solidFill>
                      <a:schemeClr val="bg1"/>
                    </a:solidFill>
                    <a:latin typeface="微软雅黑" charset="0"/>
                    <a:ea typeface="微软雅黑" charset="0"/>
                    <a:cs typeface="微软雅黑" charset="0"/>
                    <a:sym typeface="+mn-ea"/>
                  </a:rPr>
                  <a:t>多模态问答</a:t>
                </a:r>
                <a:r>
                  <a:rPr lang="en-US" altLang="zh-CN" sz="1100" kern="1800" dirty="0">
                    <a:solidFill>
                      <a:schemeClr val="bg1"/>
                    </a:solidFill>
                    <a:latin typeface="微软雅黑" charset="0"/>
                    <a:ea typeface="微软雅黑" charset="0"/>
                    <a:cs typeface="微软雅黑" charset="0"/>
                    <a:sym typeface="+mn-ea"/>
                  </a:rPr>
                  <a:t> </a:t>
                </a:r>
                <a:endParaRPr lang="en-US" altLang="zh-CN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endParaRPr>
              </a:p>
              <a:p>
                <a:pPr algn="ctr"/>
                <a:r>
                  <a:rPr lang="zh-CN" altLang="en-US" sz="1100" kern="1800" dirty="0">
                    <a:solidFill>
                      <a:schemeClr val="bg1"/>
                    </a:solidFill>
                    <a:latin typeface="微软雅黑" charset="0"/>
                    <a:ea typeface="微软雅黑" charset="0"/>
                    <a:cs typeface="微软雅黑" charset="0"/>
                    <a:sym typeface="+mn-ea"/>
                  </a:rPr>
                  <a:t>万物识别</a:t>
                </a:r>
                <a:endParaRPr lang="zh-CN" altLang="en-US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endParaRPr>
              </a:p>
            </p:txBody>
          </p:sp>
        </p:grpSp>
        <p:sp>
          <p:nvSpPr>
            <p:cNvPr id="268" name="矩形 15"/>
            <p:cNvSpPr/>
            <p:nvPr>
              <p:custDataLst>
                <p:tags r:id="rId44"/>
              </p:custDataLst>
            </p:nvPr>
          </p:nvSpPr>
          <p:spPr>
            <a:xfrm>
              <a:off x="8089951" y="3454127"/>
              <a:ext cx="988060" cy="537845"/>
            </a:xfrm>
            <a:prstGeom prst="rect">
              <a:avLst/>
            </a:prstGeom>
            <a:solidFill>
              <a:srgbClr val="0B85CF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269" name="文本框 171"/>
            <p:cNvSpPr txBox="1"/>
            <p:nvPr>
              <p:custDataLst>
                <p:tags r:id="rId45"/>
              </p:custDataLst>
            </p:nvPr>
          </p:nvSpPr>
          <p:spPr>
            <a:xfrm>
              <a:off x="8112175" y="3555029"/>
              <a:ext cx="950750" cy="25844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rPr>
                <a:t>分析和分配</a:t>
              </a:r>
              <a:endParaRPr lang="zh-CN" altLang="en-US" sz="1100" kern="18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270" name="矩形 15"/>
            <p:cNvSpPr/>
            <p:nvPr>
              <p:custDataLst>
                <p:tags r:id="rId46"/>
              </p:custDataLst>
            </p:nvPr>
          </p:nvSpPr>
          <p:spPr>
            <a:xfrm>
              <a:off x="10175336" y="3464224"/>
              <a:ext cx="988060" cy="537845"/>
            </a:xfrm>
            <a:prstGeom prst="rect">
              <a:avLst/>
            </a:prstGeom>
            <a:solidFill>
              <a:srgbClr val="0B85CF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271" name="文本框 171"/>
            <p:cNvSpPr txBox="1"/>
            <p:nvPr>
              <p:custDataLst>
                <p:tags r:id="rId47"/>
              </p:custDataLst>
            </p:nvPr>
          </p:nvSpPr>
          <p:spPr>
            <a:xfrm>
              <a:off x="10166227" y="3574994"/>
              <a:ext cx="950750" cy="25844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rPr>
                <a:t>结果反馈</a:t>
              </a:r>
              <a:endParaRPr lang="zh-CN" altLang="en-US" sz="1100" kern="18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272" name="文本框 170"/>
            <p:cNvSpPr txBox="1"/>
            <p:nvPr>
              <p:custDataLst>
                <p:tags r:id="rId48"/>
              </p:custDataLst>
            </p:nvPr>
          </p:nvSpPr>
          <p:spPr>
            <a:xfrm>
              <a:off x="3740106" y="3160559"/>
              <a:ext cx="2383325" cy="25844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900" kern="1800" dirty="0">
                  <a:latin typeface="微软雅黑" charset="0"/>
                  <a:ea typeface="微软雅黑" charset="0"/>
                  <a:cs typeface="Arial Bold" panose="020B0604020202090204" charset="0"/>
                </a:rPr>
                <a:t>AI</a:t>
              </a:r>
              <a:r>
                <a:rPr lang="zh-CN" altLang="en-US" sz="900" kern="1800" dirty="0">
                  <a:latin typeface="微软雅黑" charset="0"/>
                  <a:ea typeface="微软雅黑" charset="0"/>
                  <a:cs typeface="Arial Bold" panose="020B0604020202090204" charset="0"/>
                </a:rPr>
                <a:t>助手能力</a:t>
              </a:r>
              <a:endParaRPr lang="en-US" altLang="zh-CN" sz="900" kern="1800" dirty="0">
                <a:latin typeface="微软雅黑" charset="0"/>
                <a:ea typeface="微软雅黑" charset="0"/>
                <a:cs typeface="Arial Bold" panose="020B0604020202090204" charset="0"/>
              </a:endParaRPr>
            </a:p>
          </p:txBody>
        </p:sp>
        <p:sp>
          <p:nvSpPr>
            <p:cNvPr id="273" name="文本框 170"/>
            <p:cNvSpPr txBox="1"/>
            <p:nvPr>
              <p:custDataLst>
                <p:tags r:id="rId49"/>
              </p:custDataLst>
            </p:nvPr>
          </p:nvSpPr>
          <p:spPr>
            <a:xfrm>
              <a:off x="8441293" y="3132738"/>
              <a:ext cx="2383325" cy="25844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900" kern="1800" dirty="0">
                  <a:latin typeface="微软雅黑" charset="0"/>
                  <a:ea typeface="微软雅黑" charset="0"/>
                  <a:cs typeface="Arial Bold" panose="020B0604020202090204" charset="0"/>
                </a:rPr>
                <a:t>多智能体系统</a:t>
              </a:r>
              <a:endParaRPr lang="en-US" altLang="zh-CN" sz="900" kern="1800" dirty="0">
                <a:latin typeface="微软雅黑" charset="0"/>
                <a:ea typeface="微软雅黑" charset="0"/>
                <a:cs typeface="Arial Bold" panose="020B0604020202090204" charset="0"/>
              </a:endParaRPr>
            </a:p>
          </p:txBody>
        </p:sp>
        <p:sp>
          <p:nvSpPr>
            <p:cNvPr id="274" name="矩形 15"/>
            <p:cNvSpPr/>
            <p:nvPr>
              <p:custDataLst>
                <p:tags r:id="rId50"/>
              </p:custDataLst>
            </p:nvPr>
          </p:nvSpPr>
          <p:spPr>
            <a:xfrm>
              <a:off x="9127181" y="3454127"/>
              <a:ext cx="988060" cy="537845"/>
            </a:xfrm>
            <a:prstGeom prst="rect">
              <a:avLst/>
            </a:prstGeom>
            <a:solidFill>
              <a:srgbClr val="0B85CF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275" name="文本框 171"/>
            <p:cNvSpPr txBox="1"/>
            <p:nvPr>
              <p:custDataLst>
                <p:tags r:id="rId51"/>
              </p:custDataLst>
            </p:nvPr>
          </p:nvSpPr>
          <p:spPr>
            <a:xfrm>
              <a:off x="9136726" y="3565458"/>
              <a:ext cx="950750" cy="25844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rPr>
                <a:t>执行监控</a:t>
              </a:r>
              <a:endParaRPr lang="zh-CN" altLang="en-US" sz="1100" kern="18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276" name="TextBox 278"/>
            <p:cNvSpPr txBox="1"/>
            <p:nvPr>
              <p:custDataLst>
                <p:tags r:id="rId52"/>
              </p:custDataLst>
            </p:nvPr>
          </p:nvSpPr>
          <p:spPr>
            <a:xfrm>
              <a:off x="249839" y="3831143"/>
              <a:ext cx="832476" cy="2357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900" kern="1800" dirty="0">
                  <a:latin typeface="微软雅黑" charset="0"/>
                  <a:ea typeface="微软雅黑" charset="0"/>
                  <a:cs typeface="Arial Bold" panose="020B0604020202090204" charset="0"/>
                </a:rPr>
                <a:t>Zero</a:t>
              </a:r>
              <a:r>
                <a:rPr lang="zh-CN" altLang="en-US" sz="900" kern="1800" dirty="0">
                  <a:latin typeface="微软雅黑" charset="0"/>
                  <a:ea typeface="微软雅黑" charset="0"/>
                  <a:cs typeface="Arial Bold" panose="020B0604020202090204" charset="0"/>
                </a:rPr>
                <a:t> </a:t>
              </a:r>
              <a:r>
                <a:rPr lang="en-US" altLang="zh-CN" sz="900" kern="1800" dirty="0">
                  <a:latin typeface="微软雅黑" charset="0"/>
                  <a:ea typeface="微软雅黑" charset="0"/>
                  <a:cs typeface="Arial Bold" panose="020B0604020202090204" charset="0"/>
                </a:rPr>
                <a:t>Agent</a:t>
              </a:r>
              <a:endParaRPr lang="en-US" altLang="zh-CN" sz="900" kern="1800" dirty="0">
                <a:latin typeface="微软雅黑" charset="0"/>
                <a:ea typeface="微软雅黑" charset="0"/>
                <a:cs typeface="Arial Bold" panose="020B0604020202090204" charset="0"/>
              </a:endParaRPr>
            </a:p>
          </p:txBody>
        </p:sp>
        <p:sp>
          <p:nvSpPr>
            <p:cNvPr id="277" name="矩形 260"/>
            <p:cNvSpPr/>
            <p:nvPr>
              <p:custDataLst>
                <p:tags r:id="rId53"/>
              </p:custDataLst>
            </p:nvPr>
          </p:nvSpPr>
          <p:spPr>
            <a:xfrm>
              <a:off x="271354" y="3096562"/>
              <a:ext cx="10995338" cy="1048810"/>
            </a:xfrm>
            <a:prstGeom prst="rect">
              <a:avLst/>
            </a:prstGeom>
            <a:noFill/>
            <a:ln w="12700" cap="flat">
              <a:solidFill>
                <a:srgbClr val="4250DA"/>
              </a:solidFill>
              <a:prstDash val="solid"/>
              <a:miter lim="8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noAutofit/>
            </a:bodyPr>
            <a:lstStyle/>
            <a:p>
              <a:endParaRPr lang="zh-CN" altLang="en-US">
                <a:latin typeface="微软雅黑" charset="0"/>
                <a:ea typeface="微软雅黑" charset="0"/>
                <a:sym typeface="Malgun Gothic" panose="020B0503020000020004" charset="-127"/>
              </a:endParaRPr>
            </a:p>
          </p:txBody>
        </p:sp>
      </p:grpSp>
      <p:grpSp>
        <p:nvGrpSpPr>
          <p:cNvPr id="221" name="Group 24"/>
          <p:cNvGrpSpPr/>
          <p:nvPr/>
        </p:nvGrpSpPr>
        <p:grpSpPr>
          <a:xfrm>
            <a:off x="259320" y="4160847"/>
            <a:ext cx="11524014" cy="1054601"/>
            <a:chOff x="220078" y="4165721"/>
            <a:chExt cx="11249998" cy="1142556"/>
          </a:xfrm>
        </p:grpSpPr>
        <p:sp>
          <p:nvSpPr>
            <p:cNvPr id="242" name="矩形 13"/>
            <p:cNvSpPr/>
            <p:nvPr>
              <p:custDataLst>
                <p:tags r:id="rId54"/>
              </p:custDataLst>
            </p:nvPr>
          </p:nvSpPr>
          <p:spPr>
            <a:xfrm>
              <a:off x="6374777" y="4247159"/>
              <a:ext cx="4948544" cy="92564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243" name="矩形 15"/>
            <p:cNvSpPr/>
            <p:nvPr>
              <p:custDataLst>
                <p:tags r:id="rId55"/>
              </p:custDataLst>
            </p:nvPr>
          </p:nvSpPr>
          <p:spPr>
            <a:xfrm>
              <a:off x="6477297" y="4616589"/>
              <a:ext cx="1422460" cy="448310"/>
            </a:xfrm>
            <a:prstGeom prst="rect">
              <a:avLst/>
            </a:prstGeom>
            <a:solidFill>
              <a:srgbClr val="0B85CF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244" name="文本框 171"/>
            <p:cNvSpPr txBox="1"/>
            <p:nvPr>
              <p:custDataLst>
                <p:tags r:id="rId56"/>
              </p:custDataLst>
            </p:nvPr>
          </p:nvSpPr>
          <p:spPr>
            <a:xfrm>
              <a:off x="6496893" y="4705869"/>
              <a:ext cx="1309370" cy="25844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rPr>
                <a:t>隐私数据脱敏过滤</a:t>
              </a:r>
              <a:endParaRPr lang="zh-CN" altLang="en-US" sz="1100" kern="18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245" name="矩形 15"/>
            <p:cNvSpPr/>
            <p:nvPr>
              <p:custDataLst>
                <p:tags r:id="rId57"/>
              </p:custDataLst>
            </p:nvPr>
          </p:nvSpPr>
          <p:spPr>
            <a:xfrm>
              <a:off x="8000355" y="4623564"/>
              <a:ext cx="1125101" cy="448310"/>
            </a:xfrm>
            <a:prstGeom prst="rect">
              <a:avLst/>
            </a:prstGeom>
            <a:solidFill>
              <a:srgbClr val="0B85CF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246" name="文本框 171"/>
            <p:cNvSpPr txBox="1"/>
            <p:nvPr>
              <p:custDataLst>
                <p:tags r:id="rId58"/>
              </p:custDataLst>
            </p:nvPr>
          </p:nvSpPr>
          <p:spPr>
            <a:xfrm>
              <a:off x="7873727" y="4724958"/>
              <a:ext cx="1309370" cy="25844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rPr>
                <a:t>端云数据加密</a:t>
              </a:r>
              <a:endParaRPr lang="zh-CN" altLang="en-US" sz="1100" kern="18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247" name="矩形 15"/>
            <p:cNvSpPr/>
            <p:nvPr>
              <p:custDataLst>
                <p:tags r:id="rId59"/>
              </p:custDataLst>
            </p:nvPr>
          </p:nvSpPr>
          <p:spPr>
            <a:xfrm>
              <a:off x="9176670" y="4626881"/>
              <a:ext cx="1003140" cy="448310"/>
            </a:xfrm>
            <a:prstGeom prst="rect">
              <a:avLst/>
            </a:prstGeom>
            <a:solidFill>
              <a:srgbClr val="0B85CF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248" name="文本框 171"/>
            <p:cNvSpPr txBox="1"/>
            <p:nvPr>
              <p:custDataLst>
                <p:tags r:id="rId60"/>
              </p:custDataLst>
            </p:nvPr>
          </p:nvSpPr>
          <p:spPr>
            <a:xfrm>
              <a:off x="9064394" y="4733163"/>
              <a:ext cx="1309370" cy="25844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rPr>
                <a:t>存储加密</a:t>
              </a:r>
              <a:endParaRPr lang="zh-CN" altLang="en-US" sz="1100" kern="18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249" name="矩形 15"/>
            <p:cNvSpPr/>
            <p:nvPr>
              <p:custDataLst>
                <p:tags r:id="rId61"/>
              </p:custDataLst>
            </p:nvPr>
          </p:nvSpPr>
          <p:spPr>
            <a:xfrm>
              <a:off x="10272982" y="4637688"/>
              <a:ext cx="1003140" cy="448310"/>
            </a:xfrm>
            <a:prstGeom prst="rect">
              <a:avLst/>
            </a:prstGeom>
            <a:solidFill>
              <a:srgbClr val="0B85CF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250" name="文本框 171"/>
            <p:cNvSpPr txBox="1"/>
            <p:nvPr>
              <p:custDataLst>
                <p:tags r:id="rId62"/>
              </p:custDataLst>
            </p:nvPr>
          </p:nvSpPr>
          <p:spPr>
            <a:xfrm>
              <a:off x="10160706" y="4743970"/>
              <a:ext cx="1309370" cy="25844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rPr>
                <a:t>阅后即焚</a:t>
              </a:r>
              <a:endParaRPr lang="zh-CN" altLang="en-US" sz="1100" kern="18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251" name="文本框 170"/>
            <p:cNvSpPr txBox="1"/>
            <p:nvPr>
              <p:custDataLst>
                <p:tags r:id="rId63"/>
              </p:custDataLst>
            </p:nvPr>
          </p:nvSpPr>
          <p:spPr>
            <a:xfrm>
              <a:off x="7777381" y="4290980"/>
              <a:ext cx="2383325" cy="25844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900" kern="1800" dirty="0">
                  <a:latin typeface="微软雅黑" charset="0"/>
                  <a:ea typeface="微软雅黑" charset="0"/>
                  <a:cs typeface="Arial Bold" panose="020B0604020202090204" charset="0"/>
                </a:rPr>
                <a:t>隐私安全</a:t>
              </a:r>
              <a:endParaRPr lang="en-US" altLang="zh-CN" sz="900" kern="1800" dirty="0">
                <a:latin typeface="微软雅黑" charset="0"/>
                <a:ea typeface="微软雅黑" charset="0"/>
                <a:cs typeface="Arial Bold" panose="020B0604020202090204" charset="0"/>
              </a:endParaRPr>
            </a:p>
          </p:txBody>
        </p:sp>
        <p:sp>
          <p:nvSpPr>
            <p:cNvPr id="252" name="矩形 13"/>
            <p:cNvSpPr/>
            <p:nvPr>
              <p:custDataLst>
                <p:tags r:id="rId64"/>
              </p:custDataLst>
            </p:nvPr>
          </p:nvSpPr>
          <p:spPr>
            <a:xfrm>
              <a:off x="1351718" y="4231219"/>
              <a:ext cx="4895525" cy="949319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253" name="矩形 15"/>
            <p:cNvSpPr/>
            <p:nvPr>
              <p:custDataLst>
                <p:tags r:id="rId65"/>
              </p:custDataLst>
            </p:nvPr>
          </p:nvSpPr>
          <p:spPr>
            <a:xfrm>
              <a:off x="1512696" y="4614784"/>
              <a:ext cx="1094975" cy="448310"/>
            </a:xfrm>
            <a:prstGeom prst="rect">
              <a:avLst/>
            </a:prstGeom>
            <a:solidFill>
              <a:srgbClr val="0B85CF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254" name="文本框 171"/>
            <p:cNvSpPr txBox="1"/>
            <p:nvPr>
              <p:custDataLst>
                <p:tags r:id="rId66"/>
              </p:custDataLst>
            </p:nvPr>
          </p:nvSpPr>
          <p:spPr>
            <a:xfrm>
              <a:off x="3073435" y="4267026"/>
              <a:ext cx="1309370" cy="25844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100" kern="1800" dirty="0">
                  <a:latin typeface="微软雅黑" charset="0"/>
                  <a:ea typeface="微软雅黑" charset="0"/>
                  <a:cs typeface="微软雅黑" charset="0"/>
                </a:rPr>
                <a:t>端侧轻量级大模型</a:t>
              </a:r>
              <a:endParaRPr lang="zh-CN" altLang="en-US" sz="1100" kern="1800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255" name="文本框 171"/>
            <p:cNvSpPr txBox="1"/>
            <p:nvPr>
              <p:custDataLst>
                <p:tags r:id="rId67"/>
              </p:custDataLst>
            </p:nvPr>
          </p:nvSpPr>
          <p:spPr>
            <a:xfrm>
              <a:off x="1527895" y="4714783"/>
              <a:ext cx="1042171" cy="25844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rPr>
                <a:t>端云同步策略</a:t>
              </a:r>
              <a:endParaRPr lang="zh-CN" altLang="en-US" sz="1100" kern="18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256" name="矩形 15"/>
            <p:cNvSpPr/>
            <p:nvPr>
              <p:custDataLst>
                <p:tags r:id="rId68"/>
              </p:custDataLst>
            </p:nvPr>
          </p:nvSpPr>
          <p:spPr>
            <a:xfrm>
              <a:off x="2711372" y="4616386"/>
              <a:ext cx="1094975" cy="448310"/>
            </a:xfrm>
            <a:prstGeom prst="rect">
              <a:avLst/>
            </a:prstGeom>
            <a:solidFill>
              <a:srgbClr val="0B85CF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257" name="文本框 171"/>
            <p:cNvSpPr txBox="1"/>
            <p:nvPr>
              <p:custDataLst>
                <p:tags r:id="rId69"/>
              </p:custDataLst>
            </p:nvPr>
          </p:nvSpPr>
          <p:spPr>
            <a:xfrm>
              <a:off x="2726571" y="4716385"/>
              <a:ext cx="1042171" cy="25844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rPr>
                <a:t>大模型加速</a:t>
              </a:r>
              <a:endParaRPr lang="zh-CN" altLang="en-US" sz="1100" kern="18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258" name="矩形 15"/>
            <p:cNvSpPr/>
            <p:nvPr>
              <p:custDataLst>
                <p:tags r:id="rId70"/>
              </p:custDataLst>
            </p:nvPr>
          </p:nvSpPr>
          <p:spPr>
            <a:xfrm>
              <a:off x="3891989" y="4617899"/>
              <a:ext cx="1094975" cy="448310"/>
            </a:xfrm>
            <a:prstGeom prst="rect">
              <a:avLst/>
            </a:prstGeom>
            <a:solidFill>
              <a:srgbClr val="0B85CF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259" name="文本框 171"/>
            <p:cNvSpPr txBox="1"/>
            <p:nvPr>
              <p:custDataLst>
                <p:tags r:id="rId71"/>
              </p:custDataLst>
            </p:nvPr>
          </p:nvSpPr>
          <p:spPr>
            <a:xfrm>
              <a:off x="3907188" y="4717898"/>
              <a:ext cx="1042171" cy="25844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rPr>
                <a:t>大模型压缩</a:t>
              </a:r>
              <a:endParaRPr lang="zh-CN" altLang="en-US" sz="1100" kern="18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260" name="矩形 15"/>
            <p:cNvSpPr/>
            <p:nvPr>
              <p:custDataLst>
                <p:tags r:id="rId72"/>
              </p:custDataLst>
            </p:nvPr>
          </p:nvSpPr>
          <p:spPr>
            <a:xfrm>
              <a:off x="5074016" y="4620815"/>
              <a:ext cx="1094975" cy="448310"/>
            </a:xfrm>
            <a:prstGeom prst="rect">
              <a:avLst/>
            </a:prstGeom>
            <a:solidFill>
              <a:srgbClr val="0B85CF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261" name="文本框 171"/>
            <p:cNvSpPr txBox="1"/>
            <p:nvPr>
              <p:custDataLst>
                <p:tags r:id="rId73"/>
              </p:custDataLst>
            </p:nvPr>
          </p:nvSpPr>
          <p:spPr>
            <a:xfrm>
              <a:off x="5013366" y="4657445"/>
              <a:ext cx="1042171" cy="25844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rPr>
                <a:t>动态加载</a:t>
              </a:r>
              <a:endParaRPr lang="en-US" altLang="zh-CN" sz="1100" kern="18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endParaRPr>
            </a:p>
            <a:p>
              <a:pPr algn="ctr"/>
              <a:r>
                <a:rPr lang="zh-CN" altLang="en-US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rPr>
                <a:t>快速更新</a:t>
              </a:r>
              <a:endParaRPr lang="zh-CN" altLang="en-US" sz="1100" kern="18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262" name="TextBox 321"/>
            <p:cNvSpPr txBox="1"/>
            <p:nvPr>
              <p:custDataLst>
                <p:tags r:id="rId74"/>
              </p:custDataLst>
            </p:nvPr>
          </p:nvSpPr>
          <p:spPr>
            <a:xfrm>
              <a:off x="253327" y="4690856"/>
              <a:ext cx="832476" cy="377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dirty="0"/>
                <a:t>On-Device Deployment</a:t>
              </a:r>
              <a:endParaRPr lang="en-US" altLang="zh-CN" sz="900" kern="1800" dirty="0">
                <a:latin typeface="微软雅黑" charset="0"/>
                <a:ea typeface="微软雅黑" charset="0"/>
                <a:cs typeface="Arial Bold" panose="020B0604020202090204" charset="0"/>
              </a:endParaRPr>
            </a:p>
          </p:txBody>
        </p:sp>
        <p:sp>
          <p:nvSpPr>
            <p:cNvPr id="263" name="TextBox 323"/>
            <p:cNvSpPr txBox="1"/>
            <p:nvPr>
              <p:custDataLst>
                <p:tags r:id="rId75"/>
              </p:custDataLst>
            </p:nvPr>
          </p:nvSpPr>
          <p:spPr>
            <a:xfrm>
              <a:off x="220078" y="4402370"/>
              <a:ext cx="1097837" cy="235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900" kern="1800" dirty="0">
                  <a:latin typeface="微软雅黑" charset="0"/>
                  <a:ea typeface="微软雅黑" charset="0"/>
                  <a:cs typeface="Arial Bold" panose="020B0604020202090204" charset="0"/>
                </a:rPr>
                <a:t>终端侧部署</a:t>
              </a:r>
              <a:endParaRPr lang="en-US" altLang="zh-CN" sz="900" kern="1800" dirty="0">
                <a:latin typeface="微软雅黑" charset="0"/>
                <a:ea typeface="微软雅黑" charset="0"/>
                <a:cs typeface="Arial Bold" panose="020B0604020202090204" charset="0"/>
              </a:endParaRPr>
            </a:p>
          </p:txBody>
        </p:sp>
        <p:sp>
          <p:nvSpPr>
            <p:cNvPr id="264" name="矩形 260"/>
            <p:cNvSpPr/>
            <p:nvPr>
              <p:custDataLst>
                <p:tags r:id="rId76"/>
              </p:custDataLst>
            </p:nvPr>
          </p:nvSpPr>
          <p:spPr>
            <a:xfrm>
              <a:off x="313601" y="4165721"/>
              <a:ext cx="11014900" cy="1142556"/>
            </a:xfrm>
            <a:prstGeom prst="rect">
              <a:avLst/>
            </a:prstGeom>
            <a:noFill/>
            <a:ln w="12700" cap="flat">
              <a:solidFill>
                <a:srgbClr val="4250DA"/>
              </a:solidFill>
              <a:prstDash val="solid"/>
              <a:miter lim="8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noAutofit/>
            </a:bodyPr>
            <a:lstStyle/>
            <a:p>
              <a:endParaRPr lang="zh-CN" altLang="en-US">
                <a:latin typeface="微软雅黑" charset="0"/>
                <a:ea typeface="微软雅黑" charset="0"/>
                <a:sym typeface="Malgun Gothic" panose="020B0503020000020004" charset="-127"/>
              </a:endParaRPr>
            </a:p>
          </p:txBody>
        </p:sp>
      </p:grpSp>
      <p:grpSp>
        <p:nvGrpSpPr>
          <p:cNvPr id="222" name="Group 30"/>
          <p:cNvGrpSpPr/>
          <p:nvPr/>
        </p:nvGrpSpPr>
        <p:grpSpPr>
          <a:xfrm>
            <a:off x="273565" y="5422989"/>
            <a:ext cx="11359440" cy="1036783"/>
            <a:chOff x="375633" y="5379386"/>
            <a:chExt cx="11089338" cy="1123252"/>
          </a:xfrm>
        </p:grpSpPr>
        <p:sp>
          <p:nvSpPr>
            <p:cNvPr id="223" name="矩形 13"/>
            <p:cNvSpPr/>
            <p:nvPr>
              <p:custDataLst>
                <p:tags r:id="rId77"/>
              </p:custDataLst>
            </p:nvPr>
          </p:nvSpPr>
          <p:spPr>
            <a:xfrm>
              <a:off x="1478677" y="5406369"/>
              <a:ext cx="4726069" cy="1004554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224" name="文本框 170"/>
            <p:cNvSpPr txBox="1"/>
            <p:nvPr>
              <p:custDataLst>
                <p:tags r:id="rId78"/>
              </p:custDataLst>
            </p:nvPr>
          </p:nvSpPr>
          <p:spPr>
            <a:xfrm>
              <a:off x="2115857" y="5488132"/>
              <a:ext cx="3852545" cy="25844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900" kern="1800" dirty="0">
                  <a:latin typeface="微软雅黑" charset="0"/>
                  <a:ea typeface="微软雅黑" charset="0"/>
                  <a:cs typeface="Arial Bold" panose="020B0604020202090204" charset="0"/>
                </a:rPr>
                <a:t>多模态大模型</a:t>
              </a:r>
              <a:endParaRPr lang="zh-CN" altLang="en-US" sz="900" kern="1800" dirty="0">
                <a:latin typeface="微软雅黑" charset="0"/>
                <a:ea typeface="微软雅黑" charset="0"/>
                <a:cs typeface="Arial Bold" panose="020B0604020202090204" charset="0"/>
              </a:endParaRPr>
            </a:p>
          </p:txBody>
        </p:sp>
        <p:sp>
          <p:nvSpPr>
            <p:cNvPr id="225" name="矩形 13"/>
            <p:cNvSpPr/>
            <p:nvPr>
              <p:custDataLst>
                <p:tags r:id="rId79"/>
              </p:custDataLst>
            </p:nvPr>
          </p:nvSpPr>
          <p:spPr>
            <a:xfrm>
              <a:off x="6349526" y="5387515"/>
              <a:ext cx="5115445" cy="1023408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226" name="文本框 170"/>
            <p:cNvSpPr txBox="1"/>
            <p:nvPr>
              <p:custDataLst>
                <p:tags r:id="rId80"/>
              </p:custDataLst>
            </p:nvPr>
          </p:nvSpPr>
          <p:spPr>
            <a:xfrm>
              <a:off x="6960825" y="5465290"/>
              <a:ext cx="3357245" cy="25844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900" kern="1800" dirty="0">
                  <a:latin typeface="微软雅黑" charset="0"/>
                  <a:ea typeface="微软雅黑" charset="0"/>
                  <a:cs typeface="Arial Bold" panose="020B0604020202090204" charset="0"/>
                </a:rPr>
                <a:t>Agent</a:t>
              </a:r>
              <a:r>
                <a:rPr lang="zh-CN" altLang="en-US" sz="900" kern="1800" dirty="0">
                  <a:latin typeface="微软雅黑" charset="0"/>
                  <a:ea typeface="微软雅黑" charset="0"/>
                  <a:cs typeface="Arial Bold" panose="020B0604020202090204" charset="0"/>
                </a:rPr>
                <a:t>推理大模型（分发</a:t>
              </a:r>
              <a:r>
                <a:rPr lang="en-US" altLang="zh-CN" sz="900" kern="1800" dirty="0">
                  <a:latin typeface="微软雅黑" charset="0"/>
                  <a:ea typeface="微软雅黑" charset="0"/>
                  <a:cs typeface="Arial Bold" panose="020B0604020202090204" charset="0"/>
                </a:rPr>
                <a:t>+</a:t>
              </a:r>
              <a:r>
                <a:rPr lang="zh-CN" altLang="en-US" sz="900" kern="1800" dirty="0">
                  <a:latin typeface="微软雅黑" charset="0"/>
                  <a:ea typeface="微软雅黑" charset="0"/>
                  <a:cs typeface="Arial Bold" panose="020B0604020202090204" charset="0"/>
                </a:rPr>
                <a:t>决策）</a:t>
              </a:r>
              <a:endParaRPr lang="zh-CN" altLang="en-US" sz="900" kern="1800" dirty="0">
                <a:latin typeface="微软雅黑" charset="0"/>
                <a:ea typeface="微软雅黑" charset="0"/>
                <a:cs typeface="Arial Bold" panose="020B0604020202090204" charset="0"/>
              </a:endParaRPr>
            </a:p>
          </p:txBody>
        </p:sp>
        <p:sp>
          <p:nvSpPr>
            <p:cNvPr id="227" name="矩形 15"/>
            <p:cNvSpPr/>
            <p:nvPr>
              <p:custDataLst>
                <p:tags r:id="rId81"/>
              </p:custDataLst>
            </p:nvPr>
          </p:nvSpPr>
          <p:spPr>
            <a:xfrm>
              <a:off x="2632494" y="5846734"/>
              <a:ext cx="1214159" cy="448310"/>
            </a:xfrm>
            <a:prstGeom prst="rect">
              <a:avLst/>
            </a:prstGeom>
            <a:solidFill>
              <a:srgbClr val="0B85CF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228" name="文本框 171"/>
            <p:cNvSpPr txBox="1"/>
            <p:nvPr>
              <p:custDataLst>
                <p:tags r:id="rId82"/>
              </p:custDataLst>
            </p:nvPr>
          </p:nvSpPr>
          <p:spPr>
            <a:xfrm>
              <a:off x="2618575" y="5941595"/>
              <a:ext cx="1278890" cy="25844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rPr>
                <a:t>角色大模型</a:t>
              </a:r>
              <a:endParaRPr lang="zh-CN" altLang="en-US" sz="1100" kern="18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229" name="矩形 15"/>
            <p:cNvSpPr/>
            <p:nvPr>
              <p:custDataLst>
                <p:tags r:id="rId83"/>
              </p:custDataLst>
            </p:nvPr>
          </p:nvSpPr>
          <p:spPr>
            <a:xfrm>
              <a:off x="6495310" y="5850214"/>
              <a:ext cx="1616710" cy="448310"/>
            </a:xfrm>
            <a:prstGeom prst="rect">
              <a:avLst/>
            </a:prstGeom>
            <a:solidFill>
              <a:srgbClr val="0B85CF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230" name="文本框 171"/>
            <p:cNvSpPr txBox="1"/>
            <p:nvPr>
              <p:custDataLst>
                <p:tags r:id="rId84"/>
              </p:custDataLst>
            </p:nvPr>
          </p:nvSpPr>
          <p:spPr>
            <a:xfrm>
              <a:off x="6520710" y="5943559"/>
              <a:ext cx="1511935" cy="25844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1100" kern="180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rPr>
                <a:t>MoE</a:t>
              </a:r>
              <a:r>
                <a:rPr lang="zh-CN" altLang="en-US" sz="1100" kern="180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rPr>
                <a:t>意图大模型</a:t>
              </a:r>
              <a:endParaRPr lang="zh-CN" altLang="en-US" sz="1100" kern="180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231" name="矩形 15"/>
            <p:cNvSpPr/>
            <p:nvPr>
              <p:custDataLst>
                <p:tags r:id="rId85"/>
              </p:custDataLst>
            </p:nvPr>
          </p:nvSpPr>
          <p:spPr>
            <a:xfrm>
              <a:off x="8173615" y="5840054"/>
              <a:ext cx="1308735" cy="448310"/>
            </a:xfrm>
            <a:prstGeom prst="rect">
              <a:avLst/>
            </a:prstGeom>
            <a:solidFill>
              <a:srgbClr val="0B85CF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232" name="文本框 171"/>
            <p:cNvSpPr txBox="1"/>
            <p:nvPr>
              <p:custDataLst>
                <p:tags r:id="rId86"/>
              </p:custDataLst>
            </p:nvPr>
          </p:nvSpPr>
          <p:spPr>
            <a:xfrm>
              <a:off x="8198380" y="5933399"/>
              <a:ext cx="1365250" cy="25844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rPr>
                <a:t>思维链</a:t>
              </a:r>
              <a:endParaRPr lang="zh-CN" altLang="en-US" sz="1100" kern="18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233" name="矩形 15"/>
            <p:cNvSpPr/>
            <p:nvPr>
              <p:custDataLst>
                <p:tags r:id="rId87"/>
              </p:custDataLst>
            </p:nvPr>
          </p:nvSpPr>
          <p:spPr>
            <a:xfrm>
              <a:off x="3972643" y="5846543"/>
              <a:ext cx="2057400" cy="448310"/>
            </a:xfrm>
            <a:prstGeom prst="rect">
              <a:avLst/>
            </a:prstGeom>
            <a:solidFill>
              <a:srgbClr val="0B85CF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234" name="文本框 171"/>
            <p:cNvSpPr txBox="1"/>
            <p:nvPr>
              <p:custDataLst>
                <p:tags r:id="rId88"/>
              </p:custDataLst>
            </p:nvPr>
          </p:nvSpPr>
          <p:spPr>
            <a:xfrm>
              <a:off x="4045033" y="5889723"/>
              <a:ext cx="1962150" cy="25844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</a:rPr>
                <a:t>多模态大模型</a:t>
              </a:r>
              <a:endParaRPr lang="zh-CN" altLang="en-US" sz="1100" kern="18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endParaRPr>
            </a:p>
            <a:p>
              <a:pPr algn="ctr"/>
              <a:r>
                <a:rPr lang="zh-CN" altLang="en-US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音频</a:t>
              </a:r>
              <a:r>
                <a:rPr lang="en-US" altLang="zh-CN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/</a:t>
              </a:r>
              <a:r>
                <a:rPr lang="zh-CN" altLang="en-US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文本</a:t>
              </a:r>
              <a:r>
                <a:rPr lang="en-US" altLang="zh-CN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/</a:t>
              </a:r>
              <a:r>
                <a:rPr lang="zh-CN" altLang="en-US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图片</a:t>
              </a:r>
              <a:r>
                <a:rPr lang="en-US" altLang="zh-CN" sz="11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 </a:t>
              </a:r>
              <a:endParaRPr lang="en-US" altLang="zh-CN" sz="1100" kern="18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  <a:sym typeface="+mn-ea"/>
              </a:endParaRPr>
            </a:p>
          </p:txBody>
        </p:sp>
        <p:sp>
          <p:nvSpPr>
            <p:cNvPr id="235" name="矩形 15"/>
            <p:cNvSpPr/>
            <p:nvPr>
              <p:custDataLst>
                <p:tags r:id="rId89"/>
              </p:custDataLst>
            </p:nvPr>
          </p:nvSpPr>
          <p:spPr>
            <a:xfrm>
              <a:off x="9569980" y="5840054"/>
              <a:ext cx="1220470" cy="448310"/>
            </a:xfrm>
            <a:prstGeom prst="rect">
              <a:avLst/>
            </a:prstGeom>
            <a:solidFill>
              <a:srgbClr val="0B85CF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100" dirty="0">
                  <a:solidFill>
                    <a:schemeClr val="bg1"/>
                  </a:solidFill>
                  <a:latin typeface="微软雅黑" charset="0"/>
                  <a:ea typeface="微软雅黑" charset="0"/>
                </a:rPr>
                <a:t>推理大模型</a:t>
              </a:r>
              <a:endParaRPr lang="zh-CN" altLang="en-US" sz="1100" dirty="0">
                <a:solidFill>
                  <a:schemeClr val="bg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236" name="文本框 171"/>
            <p:cNvSpPr txBox="1"/>
            <p:nvPr>
              <p:custDataLst>
                <p:tags r:id="rId90"/>
              </p:custDataLst>
            </p:nvPr>
          </p:nvSpPr>
          <p:spPr>
            <a:xfrm>
              <a:off x="1562216" y="5701281"/>
              <a:ext cx="1127760" cy="25844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endParaRPr lang="zh-CN" altLang="en-US" sz="1100" kern="180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237" name="Can 264"/>
            <p:cNvSpPr/>
            <p:nvPr>
              <p:custDataLst>
                <p:tags r:id="rId91"/>
              </p:custDataLst>
            </p:nvPr>
          </p:nvSpPr>
          <p:spPr>
            <a:xfrm>
              <a:off x="1587616" y="5808053"/>
              <a:ext cx="859790" cy="561975"/>
            </a:xfrm>
            <a:prstGeom prst="can">
              <a:avLst/>
            </a:prstGeom>
            <a:solidFill>
              <a:srgbClr val="0B85CF"/>
            </a:solidFill>
          </p:spPr>
          <p:style>
            <a:lnRef idx="0">
              <a:srgbClr val="FFFFFF"/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238" name="Text Box 130"/>
            <p:cNvSpPr txBox="1"/>
            <p:nvPr>
              <p:custDataLst>
                <p:tags r:id="rId92"/>
              </p:custDataLst>
            </p:nvPr>
          </p:nvSpPr>
          <p:spPr>
            <a:xfrm>
              <a:off x="1331959" y="5948436"/>
              <a:ext cx="1412240" cy="4086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0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自建多模态</a:t>
              </a:r>
              <a:endParaRPr lang="en-US" altLang="zh-CN" sz="1000" kern="18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  <a:sym typeface="+mn-ea"/>
              </a:endParaRPr>
            </a:p>
            <a:p>
              <a:pPr algn="ctr"/>
              <a:r>
                <a:rPr lang="zh-CN" altLang="en-US" sz="1000" kern="1800" dirty="0">
                  <a:solidFill>
                    <a:schemeClr val="bg1"/>
                  </a:solidFill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数据集</a:t>
              </a:r>
              <a:endParaRPr lang="zh-CN" altLang="en-US" sz="1000" kern="18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  <a:sym typeface="+mn-ea"/>
              </a:endParaRPr>
            </a:p>
          </p:txBody>
        </p:sp>
        <p:sp>
          <p:nvSpPr>
            <p:cNvPr id="239" name="文本框 253"/>
            <p:cNvSpPr txBox="1"/>
            <p:nvPr>
              <p:custDataLst>
                <p:tags r:id="rId93"/>
              </p:custDataLst>
            </p:nvPr>
          </p:nvSpPr>
          <p:spPr>
            <a:xfrm>
              <a:off x="375633" y="5694931"/>
              <a:ext cx="1160145" cy="25844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900" kern="1800" dirty="0">
                  <a:latin typeface="微软雅黑" charset="0"/>
                  <a:ea typeface="微软雅黑" charset="0"/>
                  <a:cs typeface="Alibaba PuHuiTi Regular" panose="00020600040101010101" charset="-122"/>
                </a:rPr>
                <a:t>云计算底座</a:t>
              </a:r>
              <a:endParaRPr lang="zh-CN" altLang="en-US" sz="900" kern="1800" dirty="0">
                <a:latin typeface="微软雅黑" charset="0"/>
                <a:ea typeface="微软雅黑" charset="0"/>
                <a:cs typeface="Alibaba PuHuiTi Regular" panose="00020600040101010101" charset="-122"/>
              </a:endParaRPr>
            </a:p>
          </p:txBody>
        </p:sp>
        <p:sp>
          <p:nvSpPr>
            <p:cNvPr id="240" name="文本框 254"/>
            <p:cNvSpPr txBox="1"/>
            <p:nvPr>
              <p:custDataLst>
                <p:tags r:id="rId94"/>
              </p:custDataLst>
            </p:nvPr>
          </p:nvSpPr>
          <p:spPr>
            <a:xfrm>
              <a:off x="378173" y="5897496"/>
              <a:ext cx="1331595" cy="19558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900" kern="1800" dirty="0">
                  <a:latin typeface="微软雅黑" charset="0"/>
                  <a:ea typeface="微软雅黑" charset="0"/>
                  <a:cs typeface="Arial Regular" panose="020B0604020202090204" charset="0"/>
                </a:rPr>
                <a:t>Cloud computing base</a:t>
              </a:r>
              <a:endParaRPr lang="en-US" altLang="zh-CN" sz="900" kern="1800" dirty="0">
                <a:latin typeface="微软雅黑" charset="0"/>
                <a:ea typeface="微软雅黑" charset="0"/>
                <a:cs typeface="Arial Regular" panose="020B0604020202090204" charset="0"/>
              </a:endParaRPr>
            </a:p>
          </p:txBody>
        </p:sp>
        <p:sp>
          <p:nvSpPr>
            <p:cNvPr id="241" name="矩形 260"/>
            <p:cNvSpPr/>
            <p:nvPr>
              <p:custDataLst>
                <p:tags r:id="rId95"/>
              </p:custDataLst>
            </p:nvPr>
          </p:nvSpPr>
          <p:spPr>
            <a:xfrm>
              <a:off x="474810" y="5379386"/>
              <a:ext cx="10990161" cy="1123252"/>
            </a:xfrm>
            <a:prstGeom prst="rect">
              <a:avLst/>
            </a:prstGeom>
            <a:noFill/>
            <a:ln w="12700" cap="flat">
              <a:solidFill>
                <a:srgbClr val="4250DA"/>
              </a:solidFill>
              <a:prstDash val="solid"/>
              <a:miter lim="8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noAutofit/>
            </a:bodyPr>
            <a:lstStyle/>
            <a:p>
              <a:endParaRPr lang="zh-CN" altLang="en-US">
                <a:latin typeface="微软雅黑" charset="0"/>
                <a:ea typeface="微软雅黑" charset="0"/>
                <a:sym typeface="Malgun Gothic" panose="020B0503020000020004" charset="-127"/>
              </a:endParaRPr>
            </a:p>
          </p:txBody>
        </p:sp>
      </p:grpSp>
      <p:sp>
        <p:nvSpPr>
          <p:cNvPr id="320" name="文本框 319"/>
          <p:cNvSpPr txBox="1"/>
          <p:nvPr>
            <p:custDataLst>
              <p:tags r:id="rId96"/>
            </p:custDataLst>
          </p:nvPr>
        </p:nvSpPr>
        <p:spPr>
          <a:xfrm>
            <a:off x="532894" y="818464"/>
            <a:ext cx="11423526" cy="730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l" fontAlgn="auto">
              <a:lnSpc>
                <a:spcPts val="2580"/>
              </a:lnSpc>
            </a:pPr>
            <a:r>
              <a:rPr lang="zh-CN" altLang="en-US" dirty="0">
                <a:solidFill>
                  <a:schemeClr val="tx1"/>
                </a:solidFill>
                <a:latin typeface="阿里巴巴普惠体 2.0 45 Light" panose="00020600040101010101" pitchFamily="18" charset="-122"/>
                <a:ea typeface="阿里巴巴普惠体 2.0 45 Light" panose="00020600040101010101" pitchFamily="18" charset="-122"/>
                <a:cs typeface="阿里巴巴普惠体 2.0 45 Light" panose="00020600040101010101" pitchFamily="18" charset="-122"/>
              </a:rPr>
              <a:t>目前</a:t>
            </a:r>
            <a:r>
              <a:rPr lang="en-US" altLang="zh-CN" dirty="0">
                <a:solidFill>
                  <a:schemeClr val="tx1"/>
                </a:solidFill>
                <a:latin typeface="阿里巴巴普惠体 2.0 45 Light" panose="00020600040101010101" pitchFamily="18" charset="-122"/>
                <a:ea typeface="阿里巴巴普惠体 2.0 45 Light" panose="00020600040101010101" pitchFamily="18" charset="-122"/>
                <a:cs typeface="阿里巴巴普惠体 2.0 45 Light" panose="00020600040101010101" pitchFamily="18" charset="-122"/>
              </a:rPr>
              <a:t>WAKE-AI</a:t>
            </a:r>
            <a:r>
              <a:rPr lang="zh-CN" altLang="en-US" dirty="0">
                <a:solidFill>
                  <a:schemeClr val="tx1"/>
                </a:solidFill>
                <a:latin typeface="阿里巴巴普惠体 2.0 45 Light" panose="00020600040101010101" pitchFamily="18" charset="-122"/>
                <a:ea typeface="阿里巴巴普惠体 2.0 45 Light" panose="00020600040101010101" pitchFamily="18" charset="-122"/>
                <a:cs typeface="阿里巴巴普惠体 2.0 45 Light" panose="00020600040101010101" pitchFamily="18" charset="-122"/>
              </a:rPr>
              <a:t>大模型平台已开放，支持</a:t>
            </a:r>
            <a:r>
              <a:rPr lang="zh-CN" altLang="en-US" dirty="0">
                <a:latin typeface="阿里巴巴普惠体 2.0 45 Light" panose="00020600040101010101" pitchFamily="18" charset="-122"/>
                <a:ea typeface="阿里巴巴普惠体 2.0 45 Light" panose="00020600040101010101" pitchFamily="18" charset="-122"/>
                <a:cs typeface="阿里巴巴普惠体 2.0 45 Light" panose="00020600040101010101" pitchFamily="18" charset="-122"/>
              </a:rPr>
              <a:t>自主</a:t>
            </a:r>
            <a:r>
              <a:rPr lang="zh-CN" altLang="en-US" dirty="0">
                <a:solidFill>
                  <a:schemeClr val="tx1"/>
                </a:solidFill>
                <a:latin typeface="阿里巴巴普惠体 2.0 45 Light" panose="00020600040101010101" pitchFamily="18" charset="-122"/>
                <a:ea typeface="阿里巴巴普惠体 2.0 45 Light" panose="00020600040101010101" pitchFamily="18" charset="-122"/>
                <a:cs typeface="阿里巴巴普惠体 2.0 45 Light" panose="00020600040101010101" pitchFamily="18" charset="-122"/>
              </a:rPr>
              <a:t>开发各类</a:t>
            </a:r>
            <a:r>
              <a:rPr lang="en-US" altLang="zh-CN" dirty="0">
                <a:solidFill>
                  <a:schemeClr val="tx1"/>
                </a:solidFill>
                <a:latin typeface="阿里巴巴普惠体 2.0 45 Light" panose="00020600040101010101" pitchFamily="18" charset="-122"/>
                <a:ea typeface="阿里巴巴普惠体 2.0 45 Light" panose="00020600040101010101" pitchFamily="18" charset="-122"/>
                <a:cs typeface="阿里巴巴普惠体 2.0 45 Light" panose="00020600040101010101" pitchFamily="18" charset="-122"/>
              </a:rPr>
              <a:t>AI Agent</a:t>
            </a:r>
            <a:r>
              <a:rPr lang="zh-CN" altLang="en-US" dirty="0">
                <a:solidFill>
                  <a:schemeClr val="tx1"/>
                </a:solidFill>
                <a:latin typeface="阿里巴巴普惠体 2.0 45 Light" panose="00020600040101010101" pitchFamily="18" charset="-122"/>
                <a:ea typeface="阿里巴巴普惠体 2.0 45 Light" panose="00020600040101010101" pitchFamily="18" charset="-122"/>
                <a:cs typeface="阿里巴巴普惠体 2.0 45 Light" panose="00020600040101010101" pitchFamily="18" charset="-122"/>
              </a:rPr>
              <a:t>，并一键同步至设备，可快速构建</a:t>
            </a:r>
            <a:r>
              <a:rPr lang="en-US" altLang="zh-CN" dirty="0">
                <a:solidFill>
                  <a:schemeClr val="tx1"/>
                </a:solidFill>
                <a:latin typeface="阿里巴巴普惠体 2.0 45 Light" panose="00020600040101010101" pitchFamily="18" charset="-122"/>
                <a:ea typeface="阿里巴巴普惠体 2.0 45 Light" panose="00020600040101010101" pitchFamily="18" charset="-122"/>
                <a:cs typeface="阿里巴巴普惠体 2.0 45 Light" panose="00020600040101010101" pitchFamily="18" charset="-122"/>
              </a:rPr>
              <a:t>AI Agent Store </a:t>
            </a:r>
            <a:r>
              <a:rPr lang="zh-CN" altLang="en-US" dirty="0">
                <a:solidFill>
                  <a:schemeClr val="tx1"/>
                </a:solidFill>
                <a:latin typeface="阿里巴巴普惠体 2.0 45 Light" panose="00020600040101010101" pitchFamily="18" charset="-122"/>
                <a:ea typeface="阿里巴巴普惠体 2.0 45 Light" panose="00020600040101010101" pitchFamily="18" charset="-122"/>
                <a:cs typeface="阿里巴巴普惠体 2.0 45 Light" panose="00020600040101010101" pitchFamily="18" charset="-122"/>
              </a:rPr>
              <a:t>生态。</a:t>
            </a:r>
            <a:endParaRPr lang="zh-CN" altLang="en-US" dirty="0">
              <a:solidFill>
                <a:schemeClr val="tx1"/>
              </a:solidFill>
              <a:latin typeface="阿里巴巴普惠体 2.0 45 Light" panose="00020600040101010101" pitchFamily="18" charset="-122"/>
              <a:ea typeface="阿里巴巴普惠体 2.0 45 Light" panose="00020600040101010101" pitchFamily="18" charset="-122"/>
              <a:cs typeface="阿里巴巴普惠体 2.0 45 Light" panose="00020600040101010101" pitchFamily="18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84"/>
          <p:cNvSpPr/>
          <p:nvPr>
            <p:custDataLst>
              <p:tags r:id="rId1"/>
            </p:custDataLst>
          </p:nvPr>
        </p:nvSpPr>
        <p:spPr>
          <a:xfrm rot="10800000">
            <a:off x="8778875" y="4802035"/>
            <a:ext cx="2553335" cy="478790"/>
          </a:xfrm>
          <a:prstGeom prst="roundRect">
            <a:avLst/>
          </a:prstGeom>
          <a:gradFill flip="none" rotWithShape="1">
            <a:gsLst>
              <a:gs pos="0">
                <a:srgbClr val="B4A0C8">
                  <a:tint val="66000"/>
                  <a:satMod val="160000"/>
                </a:srgbClr>
              </a:gs>
              <a:gs pos="50000">
                <a:srgbClr val="B4A0C8">
                  <a:tint val="44500"/>
                  <a:satMod val="160000"/>
                </a:srgbClr>
              </a:gs>
              <a:gs pos="100000">
                <a:srgbClr val="B4A0C8">
                  <a:tint val="23500"/>
                  <a:satMod val="160000"/>
                  <a:alpha val="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11" name="矩形: 圆角 284"/>
          <p:cNvSpPr/>
          <p:nvPr>
            <p:custDataLst>
              <p:tags r:id="rId2"/>
            </p:custDataLst>
          </p:nvPr>
        </p:nvSpPr>
        <p:spPr>
          <a:xfrm rot="10800000">
            <a:off x="8540432" y="4113530"/>
            <a:ext cx="2553335" cy="478790"/>
          </a:xfrm>
          <a:prstGeom prst="roundRect">
            <a:avLst/>
          </a:prstGeom>
          <a:gradFill flip="none" rotWithShape="1">
            <a:gsLst>
              <a:gs pos="0">
                <a:srgbClr val="B4A0C8">
                  <a:tint val="66000"/>
                  <a:satMod val="160000"/>
                </a:srgbClr>
              </a:gs>
              <a:gs pos="50000">
                <a:srgbClr val="B4A0C8">
                  <a:tint val="44500"/>
                  <a:satMod val="160000"/>
                </a:srgbClr>
              </a:gs>
              <a:gs pos="100000">
                <a:srgbClr val="B4A0C8">
                  <a:tint val="23500"/>
                  <a:satMod val="160000"/>
                  <a:alpha val="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10" name="矩形: 圆角 284"/>
          <p:cNvSpPr/>
          <p:nvPr>
            <p:custDataLst>
              <p:tags r:id="rId3"/>
            </p:custDataLst>
          </p:nvPr>
        </p:nvSpPr>
        <p:spPr>
          <a:xfrm rot="10800000">
            <a:off x="8861425" y="1941195"/>
            <a:ext cx="2553335" cy="478790"/>
          </a:xfrm>
          <a:prstGeom prst="roundRect">
            <a:avLst/>
          </a:prstGeom>
          <a:gradFill flip="none" rotWithShape="1">
            <a:gsLst>
              <a:gs pos="0">
                <a:srgbClr val="B4A0C8">
                  <a:tint val="66000"/>
                  <a:satMod val="160000"/>
                </a:srgbClr>
              </a:gs>
              <a:gs pos="50000">
                <a:srgbClr val="B4A0C8">
                  <a:tint val="44500"/>
                  <a:satMod val="160000"/>
                </a:srgbClr>
              </a:gs>
              <a:gs pos="100000">
                <a:srgbClr val="B4A0C8">
                  <a:tint val="23500"/>
                  <a:satMod val="160000"/>
                  <a:alpha val="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8" name="矩形: 圆角 284"/>
          <p:cNvSpPr/>
          <p:nvPr>
            <p:custDataLst>
              <p:tags r:id="rId4"/>
            </p:custDataLst>
          </p:nvPr>
        </p:nvSpPr>
        <p:spPr>
          <a:xfrm rot="10800000">
            <a:off x="8226769" y="3408946"/>
            <a:ext cx="2553335" cy="478790"/>
          </a:xfrm>
          <a:prstGeom prst="roundRect">
            <a:avLst/>
          </a:prstGeom>
          <a:gradFill flip="none" rotWithShape="1">
            <a:gsLst>
              <a:gs pos="0">
                <a:srgbClr val="B4A0C8">
                  <a:tint val="66000"/>
                  <a:satMod val="160000"/>
                </a:srgbClr>
              </a:gs>
              <a:gs pos="50000">
                <a:srgbClr val="B4A0C8">
                  <a:tint val="44500"/>
                  <a:satMod val="160000"/>
                </a:srgbClr>
              </a:gs>
              <a:gs pos="100000">
                <a:srgbClr val="B4A0C8">
                  <a:tint val="23500"/>
                  <a:satMod val="160000"/>
                  <a:alpha val="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165205" y="76880"/>
            <a:ext cx="9489158" cy="611184"/>
          </a:xfrm>
        </p:spPr>
        <p:txBody>
          <a:bodyPr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altLang="zh-CN" dirty="0">
                <a:sym typeface="+mn-ea"/>
              </a:rPr>
              <a:t>AiNex</a:t>
            </a:r>
            <a:r>
              <a:rPr lang="zh-CN" altLang="en-US" dirty="0">
                <a:sym typeface="+mn-ea"/>
              </a:rPr>
              <a:t>云端</a:t>
            </a:r>
            <a:r>
              <a:rPr lang="en-US" altLang="zh-CN" dirty="0">
                <a:sym typeface="+mn-ea"/>
              </a:rPr>
              <a:t> </a:t>
            </a:r>
            <a:r>
              <a:rPr lang="zh-CN" altLang="en-US" dirty="0">
                <a:sym typeface="+mn-ea"/>
              </a:rPr>
              <a:t>：</a:t>
            </a:r>
            <a:r>
              <a:rPr lang="en-US" altLang="zh-CN" dirty="0">
                <a:sym typeface="+mn-ea"/>
              </a:rPr>
              <a:t> Wake-AI</a:t>
            </a:r>
            <a:r>
              <a:rPr lang="zh-CN" altLang="en-US" dirty="0">
                <a:sym typeface="+mn-ea"/>
              </a:rPr>
              <a:t>多模态大模型及</a:t>
            </a:r>
            <a:r>
              <a:rPr lang="en-US" altLang="zh-CN" dirty="0">
                <a:sym typeface="+mn-ea"/>
              </a:rPr>
              <a:t>Agent</a:t>
            </a:r>
            <a:r>
              <a:rPr lang="zh-CN" altLang="en-US" dirty="0">
                <a:sym typeface="+mn-ea"/>
              </a:rPr>
              <a:t>架构（</a:t>
            </a:r>
            <a:r>
              <a:rPr lang="en-US" altLang="zh-CN" dirty="0">
                <a:sym typeface="+mn-ea"/>
              </a:rPr>
              <a:t>3</a:t>
            </a:r>
            <a:r>
              <a:rPr lang="zh-CN" altLang="en-US" dirty="0">
                <a:sym typeface="+mn-ea"/>
              </a:rPr>
              <a:t>）</a:t>
            </a:r>
            <a:endParaRPr lang="zh-CN" altLang="en-US" dirty="0"/>
          </a:p>
        </p:txBody>
      </p:sp>
      <p:grpSp>
        <p:nvGrpSpPr>
          <p:cNvPr id="2" name="组合 1"/>
          <p:cNvGrpSpPr/>
          <p:nvPr/>
        </p:nvGrpSpPr>
        <p:grpSpPr>
          <a:xfrm>
            <a:off x="220345" y="1736725"/>
            <a:ext cx="11722100" cy="4043045"/>
            <a:chOff x="347" y="2735"/>
            <a:chExt cx="18460" cy="6367"/>
          </a:xfrm>
        </p:grpSpPr>
        <p:grpSp>
          <p:nvGrpSpPr>
            <p:cNvPr id="3" name="组合 2"/>
            <p:cNvGrpSpPr/>
            <p:nvPr/>
          </p:nvGrpSpPr>
          <p:grpSpPr>
            <a:xfrm>
              <a:off x="347" y="2735"/>
              <a:ext cx="17616" cy="6367"/>
              <a:chOff x="-384" y="2820"/>
              <a:chExt cx="17616" cy="6367"/>
            </a:xfrm>
          </p:grpSpPr>
          <p:sp>
            <p:nvSpPr>
              <p:cNvPr id="4" name="弧形 3"/>
              <p:cNvSpPr/>
              <p:nvPr>
                <p:custDataLst>
                  <p:tags r:id="rId5"/>
                </p:custDataLst>
              </p:nvPr>
            </p:nvSpPr>
            <p:spPr>
              <a:xfrm>
                <a:off x="-384" y="2820"/>
                <a:ext cx="5607" cy="6367"/>
              </a:xfrm>
              <a:prstGeom prst="arc">
                <a:avLst>
                  <a:gd name="adj1" fmla="val 17714173"/>
                  <a:gd name="adj2" fmla="val 3630519"/>
                </a:avLst>
              </a:prstGeom>
              <a:ln>
                <a:solidFill>
                  <a:srgbClr val="1360F3"/>
                </a:solidFill>
                <a:prstDash val="dash"/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6" name="椭圆 5"/>
              <p:cNvSpPr/>
              <p:nvPr>
                <p:custDataLst>
                  <p:tags r:id="rId6"/>
                </p:custDataLst>
              </p:nvPr>
            </p:nvSpPr>
            <p:spPr>
              <a:xfrm>
                <a:off x="5483" y="4647"/>
                <a:ext cx="2247" cy="2247"/>
              </a:xfrm>
              <a:prstGeom prst="ellipse">
                <a:avLst/>
              </a:prstGeom>
              <a:gradFill flip="none" rotWithShape="1">
                <a:gsLst>
                  <a:gs pos="0">
                    <a:srgbClr val="0B85CF">
                      <a:tint val="66000"/>
                      <a:satMod val="160000"/>
                    </a:srgbClr>
                  </a:gs>
                  <a:gs pos="50000">
                    <a:srgbClr val="0B85CF">
                      <a:tint val="44500"/>
                      <a:satMod val="160000"/>
                    </a:srgbClr>
                  </a:gs>
                  <a:gs pos="100000">
                    <a:srgbClr val="0B85CF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文本框 8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5680" y="5110"/>
                <a:ext cx="1775" cy="13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2400" b="1" kern="1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503050405090304" pitchFamily="18" charset="0"/>
                  </a:rPr>
                  <a:t>Zero</a:t>
                </a:r>
                <a:endParaRPr lang="en-US" altLang="zh-CN" sz="2400" b="1" kern="1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503050405090304" pitchFamily="18" charset="0"/>
                </a:endParaRPr>
              </a:p>
              <a:p>
                <a:pPr algn="ctr"/>
                <a:r>
                  <a:rPr lang="en-US" altLang="zh-CN" sz="2400" b="1" kern="1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503050405090304" pitchFamily="18" charset="0"/>
                  </a:rPr>
                  <a:t>Agent</a:t>
                </a:r>
                <a:endPara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文本框 11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6628" y="5241"/>
                <a:ext cx="291" cy="7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zh-CN" altLang="en-US" sz="2400" b="1" kern="1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503050405090304" pitchFamily="18" charset="0"/>
                </a:endParaRPr>
              </a:p>
            </p:txBody>
          </p:sp>
          <p:sp>
            <p:nvSpPr>
              <p:cNvPr id="13" name="矩形: 圆角 10"/>
              <p:cNvSpPr/>
              <p:nvPr>
                <p:custDataLst>
                  <p:tags r:id="rId9"/>
                </p:custDataLst>
              </p:nvPr>
            </p:nvSpPr>
            <p:spPr>
              <a:xfrm>
                <a:off x="888" y="5249"/>
                <a:ext cx="4021" cy="754"/>
              </a:xfrm>
              <a:prstGeom prst="roundRect">
                <a:avLst/>
              </a:prstGeom>
              <a:gradFill flip="none" rotWithShape="1">
                <a:gsLst>
                  <a:gs pos="100000">
                    <a:srgbClr val="1360F3">
                      <a:alpha val="0"/>
                    </a:srgbClr>
                  </a:gs>
                  <a:gs pos="0">
                    <a:srgbClr val="1360F3">
                      <a:alpha val="56000"/>
                    </a:srgbClr>
                  </a:gs>
                </a:gsLst>
                <a:lin ang="0" scaled="0"/>
                <a:tileRect/>
              </a:gradFill>
              <a:ln>
                <a:gradFill>
                  <a:gsLst>
                    <a:gs pos="100000">
                      <a:srgbClr val="1360F3">
                        <a:alpha val="0"/>
                      </a:srgbClr>
                    </a:gs>
                    <a:gs pos="0">
                      <a:srgbClr val="1360F3"/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CN" altLang="en-US" sz="1600" dirty="0">
                    <a:solidFill>
                      <a:schemeClr val="tx1"/>
                    </a:solidFill>
                    <a:latin typeface="微软雅黑" charset="0"/>
                    <a:ea typeface="微软雅黑" charset="0"/>
                    <a:cs typeface="微软雅黑" charset="0"/>
                    <a:sym typeface="Tahoma" panose="020B0604030504040204" pitchFamily="34" charset="0"/>
                  </a:rPr>
                  <a:t>长记忆</a:t>
                </a:r>
                <a:r>
                  <a:rPr lang="en-US" altLang="zh-CN" sz="1600" dirty="0">
                    <a:solidFill>
                      <a:schemeClr val="tx1"/>
                    </a:solidFill>
                    <a:latin typeface="微软雅黑" charset="0"/>
                    <a:ea typeface="微软雅黑" charset="0"/>
                    <a:cs typeface="微软雅黑" charset="0"/>
                    <a:sym typeface="Tahoma" panose="020B0604030504040204" pitchFamily="34" charset="0"/>
                  </a:rPr>
                  <a:t>+</a:t>
                </a:r>
                <a:r>
                  <a:rPr lang="zh-CN" altLang="en-US" sz="1600" dirty="0">
                    <a:solidFill>
                      <a:schemeClr val="tx1"/>
                    </a:solidFill>
                    <a:latin typeface="微软雅黑" charset="0"/>
                    <a:ea typeface="微软雅黑" charset="0"/>
                    <a:cs typeface="微软雅黑" charset="0"/>
                    <a:sym typeface="Tahoma" panose="020B0604030504040204" pitchFamily="34" charset="0"/>
                  </a:rPr>
                  <a:t>用户画像</a:t>
                </a:r>
                <a:endParaRPr lang="zh-CN" altLang="en-US" sz="1600" dirty="0">
                  <a:solidFill>
                    <a:schemeClr val="tx1"/>
                  </a:solidFill>
                  <a:latin typeface="微软雅黑" charset="0"/>
                  <a:ea typeface="微软雅黑" charset="0"/>
                  <a:cs typeface="微软雅黑" charset="0"/>
                  <a:sym typeface="Malgun Gothic" panose="020B0503020000020004" charset="-127"/>
                </a:endParaRPr>
              </a:p>
            </p:txBody>
          </p:sp>
          <p:sp>
            <p:nvSpPr>
              <p:cNvPr id="17" name="矩形: 圆角 11"/>
              <p:cNvSpPr/>
              <p:nvPr>
                <p:custDataLst>
                  <p:tags r:id="rId10"/>
                </p:custDataLst>
              </p:nvPr>
            </p:nvSpPr>
            <p:spPr>
              <a:xfrm>
                <a:off x="818" y="6448"/>
                <a:ext cx="4021" cy="754"/>
              </a:xfrm>
              <a:prstGeom prst="roundRect">
                <a:avLst/>
              </a:prstGeom>
              <a:gradFill flip="none" rotWithShape="1">
                <a:gsLst>
                  <a:gs pos="100000">
                    <a:srgbClr val="1360F3">
                      <a:alpha val="0"/>
                    </a:srgbClr>
                  </a:gs>
                  <a:gs pos="0">
                    <a:srgbClr val="1360F3">
                      <a:alpha val="56000"/>
                    </a:srgbClr>
                  </a:gs>
                </a:gsLst>
                <a:lin ang="0" scaled="0"/>
                <a:tileRect/>
              </a:gradFill>
              <a:ln>
                <a:gradFill>
                  <a:gsLst>
                    <a:gs pos="100000">
                      <a:srgbClr val="1360F3">
                        <a:alpha val="0"/>
                      </a:srgbClr>
                    </a:gs>
                    <a:gs pos="0">
                      <a:srgbClr val="1360F3"/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CN" altLang="en-US" sz="1600" dirty="0">
                    <a:solidFill>
                      <a:schemeClr val="tx1"/>
                    </a:solidFill>
                    <a:latin typeface="微软雅黑" charset="0"/>
                    <a:ea typeface="微软雅黑" charset="0"/>
                    <a:cs typeface="微软雅黑" charset="0"/>
                    <a:sym typeface="Tahoma" panose="020B0604030504040204" pitchFamily="34" charset="0"/>
                  </a:rPr>
                  <a:t>长时待命、主动交互</a:t>
                </a:r>
                <a:endParaRPr lang="zh-CN" altLang="en-US" sz="1600" dirty="0">
                  <a:solidFill>
                    <a:schemeClr val="tx1"/>
                  </a:solidFill>
                  <a:latin typeface="微软雅黑" charset="0"/>
                  <a:ea typeface="微软雅黑" charset="0"/>
                  <a:cs typeface="微软雅黑" charset="0"/>
                  <a:sym typeface="Malgun Gothic" panose="020B0503020000020004" charset="-127"/>
                </a:endParaRPr>
              </a:p>
            </p:txBody>
          </p:sp>
          <p:sp>
            <p:nvSpPr>
              <p:cNvPr id="39" name="矩形: 圆角 284"/>
              <p:cNvSpPr/>
              <p:nvPr>
                <p:custDataLst>
                  <p:tags r:id="rId11"/>
                </p:custDataLst>
              </p:nvPr>
            </p:nvSpPr>
            <p:spPr>
              <a:xfrm rot="10800000">
                <a:off x="12482" y="4301"/>
                <a:ext cx="4021" cy="754"/>
              </a:xfrm>
              <a:prstGeom prst="roundRect">
                <a:avLst/>
              </a:prstGeom>
              <a:gradFill flip="none" rotWithShape="1">
                <a:gsLst>
                  <a:gs pos="0">
                    <a:srgbClr val="B4A0C8">
                      <a:tint val="66000"/>
                      <a:satMod val="160000"/>
                    </a:srgbClr>
                  </a:gs>
                  <a:gs pos="50000">
                    <a:srgbClr val="B4A0C8">
                      <a:tint val="44500"/>
                      <a:satMod val="160000"/>
                    </a:srgbClr>
                  </a:gs>
                  <a:gs pos="100000">
                    <a:srgbClr val="B4A0C8">
                      <a:tint val="23500"/>
                      <a:satMod val="160000"/>
                      <a:alpha val="5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矩形: 圆角 17"/>
              <p:cNvSpPr/>
              <p:nvPr>
                <p:custDataLst>
                  <p:tags r:id="rId12"/>
                </p:custDataLst>
              </p:nvPr>
            </p:nvSpPr>
            <p:spPr>
              <a:xfrm>
                <a:off x="505" y="7561"/>
                <a:ext cx="4557" cy="754"/>
              </a:xfrm>
              <a:prstGeom prst="roundRect">
                <a:avLst/>
              </a:prstGeom>
              <a:gradFill flip="none" rotWithShape="1">
                <a:gsLst>
                  <a:gs pos="100000">
                    <a:srgbClr val="1360F3">
                      <a:alpha val="0"/>
                    </a:srgbClr>
                  </a:gs>
                  <a:gs pos="0">
                    <a:srgbClr val="1360F3">
                      <a:alpha val="56000"/>
                    </a:srgbClr>
                  </a:gs>
                </a:gsLst>
                <a:lin ang="0" scaled="0"/>
                <a:tileRect/>
              </a:gradFill>
              <a:ln>
                <a:gradFill>
                  <a:gsLst>
                    <a:gs pos="100000">
                      <a:srgbClr val="1360F3">
                        <a:alpha val="0"/>
                      </a:srgbClr>
                    </a:gs>
                    <a:gs pos="0">
                      <a:srgbClr val="1360F3"/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CN" altLang="en-US" sz="1600" dirty="0">
                    <a:solidFill>
                      <a:schemeClr val="tx1"/>
                    </a:solidFill>
                    <a:latin typeface="微软雅黑" charset="0"/>
                    <a:ea typeface="微软雅黑" charset="0"/>
                    <a:sym typeface="Malgun Gothic" panose="020B0503020000020004" charset="-127"/>
                  </a:rPr>
                  <a:t>多模态搜索</a:t>
                </a:r>
                <a:r>
                  <a:rPr lang="en-US" altLang="zh-CN" sz="1600" dirty="0">
                    <a:solidFill>
                      <a:schemeClr val="tx1"/>
                    </a:solidFill>
                    <a:latin typeface="微软雅黑" charset="0"/>
                    <a:ea typeface="微软雅黑" charset="0"/>
                    <a:sym typeface="Malgun Gothic" panose="020B0503020000020004" charset="-127"/>
                  </a:rPr>
                  <a:t>+RAG</a:t>
                </a:r>
                <a:endParaRPr lang="zh-CN" altLang="en-US" sz="1600" dirty="0">
                  <a:solidFill>
                    <a:schemeClr val="tx1"/>
                  </a:solidFill>
                  <a:latin typeface="微软雅黑" charset="0"/>
                  <a:ea typeface="微软雅黑" charset="0"/>
                  <a:sym typeface="Malgun Gothic" panose="020B0503020000020004" charset="-127"/>
                </a:endParaRPr>
              </a:p>
            </p:txBody>
          </p:sp>
          <p:grpSp>
            <p:nvGrpSpPr>
              <p:cNvPr id="42" name="组合 41"/>
              <p:cNvGrpSpPr/>
              <p:nvPr/>
            </p:nvGrpSpPr>
            <p:grpSpPr>
              <a:xfrm>
                <a:off x="43" y="3077"/>
                <a:ext cx="4945" cy="754"/>
                <a:chOff x="403" y="3509"/>
                <a:chExt cx="4945" cy="754"/>
              </a:xfrm>
            </p:grpSpPr>
            <p:sp>
              <p:nvSpPr>
                <p:cNvPr id="43" name="矩形: 圆角 28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403" y="3509"/>
                  <a:ext cx="4021" cy="754"/>
                </a:xfrm>
                <a:prstGeom prst="roundRect">
                  <a:avLst/>
                </a:prstGeom>
                <a:gradFill flip="none" rotWithShape="1">
                  <a:gsLst>
                    <a:gs pos="100000">
                      <a:srgbClr val="1360F3">
                        <a:alpha val="0"/>
                      </a:srgbClr>
                    </a:gs>
                    <a:gs pos="0">
                      <a:srgbClr val="1360F3">
                        <a:alpha val="56000"/>
                      </a:srgbClr>
                    </a:gs>
                  </a:gsLst>
                  <a:lin ang="0" scaled="0"/>
                  <a:tileRect/>
                </a:gradFill>
                <a:ln>
                  <a:gradFill>
                    <a:gsLst>
                      <a:gs pos="100000">
                        <a:srgbClr val="1360F3">
                          <a:alpha val="0"/>
                        </a:srgbClr>
                      </a:gs>
                      <a:gs pos="0">
                        <a:srgbClr val="1360F3"/>
                      </a:gs>
                    </a:gsLst>
                    <a:lin ang="0" scaled="0"/>
                  </a:gra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" name="文本框 43"/>
                <p:cNvSpPr txBox="1"/>
                <p:nvPr>
                  <p:custDataLst>
                    <p:tags r:id="rId14"/>
                  </p:custDataLst>
                </p:nvPr>
              </p:nvSpPr>
              <p:spPr>
                <a:xfrm>
                  <a:off x="571" y="3637"/>
                  <a:ext cx="4777" cy="53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vertOverflow="overflow" horzOverflow="overflow" vert="horz" wrap="square" lIns="45719" tIns="45719" rIns="45719" bIns="45719" numCol="1" spcCol="38100" rtlCol="0" anchor="t" forceAA="0">
                  <a:spAutoFit/>
                </a:bodyPr>
                <a:lstStyle/>
                <a:p>
                  <a:r>
                    <a:rPr lang="zh-CN" altLang="en-US" sz="1600" dirty="0">
                      <a:latin typeface="微软雅黑" charset="0"/>
                      <a:ea typeface="微软雅黑" charset="0"/>
                      <a:sym typeface="Malgun Gothic" panose="020B0503020000020004" charset="-127"/>
                    </a:rPr>
                    <a:t>角色扮演能力</a:t>
                  </a:r>
                  <a:endParaRPr lang="zh-CN" altLang="en-US" sz="1600" dirty="0">
                    <a:latin typeface="微软雅黑" charset="0"/>
                    <a:ea typeface="微软雅黑" charset="0"/>
                    <a:sym typeface="Malgun Gothic" panose="020B0503020000020004" charset="-127"/>
                  </a:endParaRPr>
                </a:p>
              </p:txBody>
            </p:sp>
          </p:grpSp>
          <p:grpSp>
            <p:nvGrpSpPr>
              <p:cNvPr id="45" name="组合 44"/>
              <p:cNvGrpSpPr/>
              <p:nvPr/>
            </p:nvGrpSpPr>
            <p:grpSpPr>
              <a:xfrm>
                <a:off x="227" y="4184"/>
                <a:ext cx="4446" cy="754"/>
                <a:chOff x="1107" y="4631"/>
                <a:chExt cx="4446" cy="754"/>
              </a:xfrm>
            </p:grpSpPr>
            <p:sp>
              <p:nvSpPr>
                <p:cNvPr id="46" name="矩形: 圆角 26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532" y="4631"/>
                  <a:ext cx="4021" cy="754"/>
                </a:xfrm>
                <a:prstGeom prst="roundRect">
                  <a:avLst/>
                </a:prstGeom>
                <a:gradFill flip="none" rotWithShape="1">
                  <a:gsLst>
                    <a:gs pos="100000">
                      <a:srgbClr val="1360F3">
                        <a:alpha val="0"/>
                      </a:srgbClr>
                    </a:gs>
                    <a:gs pos="0">
                      <a:srgbClr val="1360F3">
                        <a:alpha val="56000"/>
                      </a:srgbClr>
                    </a:gs>
                  </a:gsLst>
                  <a:lin ang="0" scaled="0"/>
                  <a:tileRect/>
                </a:gradFill>
                <a:ln>
                  <a:gradFill>
                    <a:gsLst>
                      <a:gs pos="100000">
                        <a:srgbClr val="1360F3">
                          <a:alpha val="0"/>
                        </a:srgbClr>
                      </a:gs>
                      <a:gs pos="0">
                        <a:srgbClr val="1360F3"/>
                      </a:gs>
                    </a:gsLst>
                    <a:lin ang="0" scaled="0"/>
                  </a:gra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2400">
                      <a:solidFill>
                        <a:schemeClr val="tx1"/>
                      </a:solidFill>
                    </a:rPr>
                    <a:t>   </a:t>
                  </a:r>
                  <a:endParaRPr lang="en-US" altLang="zh-CN" sz="2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" name="文本框 46"/>
                <p:cNvSpPr txBox="1"/>
                <p:nvPr>
                  <p:custDataLst>
                    <p:tags r:id="rId16"/>
                  </p:custDataLst>
                </p:nvPr>
              </p:nvSpPr>
              <p:spPr>
                <a:xfrm>
                  <a:off x="1107" y="4764"/>
                  <a:ext cx="4094" cy="53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vertOverflow="overflow" horzOverflow="overflow" vert="horz" wrap="square" lIns="45719" tIns="45719" rIns="45719" bIns="45719" numCol="1" spcCol="38100" rtlCol="0" anchor="t" forceAA="0">
                  <a:spAutoFit/>
                </a:bodyPr>
                <a:lstStyle/>
                <a:p>
                  <a:pPr algn="r"/>
                  <a:r>
                    <a:rPr lang="zh-CN" altLang="en-US" sz="1600" dirty="0">
                      <a:latin typeface="微软雅黑" charset="0"/>
                      <a:ea typeface="微软雅黑" charset="0"/>
                      <a:cs typeface="微软雅黑" charset="0"/>
                      <a:sym typeface="Helvetica Neue Medium" panose="02000503000000020004"/>
                    </a:rPr>
                    <a:t>超拟人化</a:t>
                  </a:r>
                  <a:r>
                    <a:rPr lang="en-US" altLang="zh-CN" sz="1600" dirty="0">
                      <a:latin typeface="微软雅黑" charset="0"/>
                      <a:ea typeface="微软雅黑" charset="0"/>
                      <a:cs typeface="微软雅黑" charset="0"/>
                      <a:sym typeface="Helvetica Neue Medium" panose="02000503000000020004"/>
                    </a:rPr>
                    <a:t>TTS</a:t>
                  </a:r>
                  <a:r>
                    <a:rPr lang="zh-CN" altLang="en-US" sz="1600" dirty="0">
                      <a:latin typeface="微软雅黑" charset="0"/>
                      <a:ea typeface="宋体" charset="0"/>
                      <a:cs typeface="微软雅黑" charset="0"/>
                      <a:sym typeface="Helvetica Neue Medium" panose="02000503000000020004"/>
                    </a:rPr>
                    <a:t>、</a:t>
                  </a:r>
                  <a:r>
                    <a:rPr lang="zh-CN" altLang="en-US" sz="1600" dirty="0">
                      <a:latin typeface="微软雅黑" charset="0"/>
                      <a:ea typeface="微软雅黑" charset="0"/>
                      <a:cs typeface="阿里巴巴普惠体 2.0 55 Regular" panose="00020600040101010101" pitchFamily="18" charset="-122"/>
                      <a:sym typeface="Tahoma" panose="020B0604030504040204" pitchFamily="34" charset="0"/>
                    </a:rPr>
                    <a:t>情绪识别</a:t>
                  </a:r>
                  <a:endParaRPr lang="zh-CN" altLang="en-US" sz="1600" dirty="0">
                    <a:latin typeface="微软雅黑" charset="0"/>
                    <a:ea typeface="微软雅黑" charset="0"/>
                    <a:cs typeface="阿里巴巴普惠体 2.0 55 Regular" panose="00020600040101010101" pitchFamily="18" charset="-122"/>
                    <a:sym typeface="Tahoma" panose="020B0604030504040204" pitchFamily="34" charset="0"/>
                  </a:endParaRPr>
                </a:p>
              </p:txBody>
            </p:sp>
          </p:grpSp>
          <p:sp>
            <p:nvSpPr>
              <p:cNvPr id="48" name="文本框 47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13224" y="3260"/>
                <a:ext cx="4008" cy="5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vertOverflow="overflow" horzOverflow="overflow" vert="horz" wrap="square" lIns="45719" tIns="45719" rIns="45719" bIns="45719" numCol="1" spcCol="38100" rtlCol="0" anchor="t" forceAA="0">
                <a:spAutoFit/>
              </a:bodyPr>
              <a:lstStyle/>
              <a:p>
                <a:pPr algn="r"/>
                <a:r>
                  <a:rPr lang="zh-CN" altLang="en-US" sz="1600" dirty="0">
                    <a:latin typeface="微软雅黑" charset="0"/>
                    <a:ea typeface="微软雅黑" charset="0"/>
                    <a:cs typeface="微软雅黑" charset="0"/>
                    <a:sym typeface="Tahoma" panose="020B0604030504040204" pitchFamily="34" charset="0"/>
                  </a:rPr>
                  <a:t>生活：点一杯咖啡</a:t>
                </a:r>
                <a:endParaRPr lang="zh-CN" altLang="en-US" sz="1600" dirty="0">
                  <a:latin typeface="微软雅黑" charset="0"/>
                  <a:ea typeface="微软雅黑" charset="0"/>
                  <a:cs typeface="微软雅黑" charset="0"/>
                  <a:sym typeface="Malgun Gothic" panose="020B0503020000020004" charset="-127"/>
                </a:endParaRPr>
              </a:p>
            </p:txBody>
          </p:sp>
          <p:sp>
            <p:nvSpPr>
              <p:cNvPr id="49" name="文本框 48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13095" y="4385"/>
                <a:ext cx="3268" cy="5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vertOverflow="overflow" horzOverflow="overflow" vert="horz" wrap="square" lIns="45719" tIns="45719" rIns="45719" bIns="45719" numCol="1" spcCol="38100" rtlCol="0" anchor="t" forceAA="0">
                <a:spAutoFit/>
              </a:bodyPr>
              <a:lstStyle/>
              <a:p>
                <a:pPr algn="r"/>
                <a:r>
                  <a:rPr lang="zh-CN" altLang="en-US" sz="1600" dirty="0">
                    <a:latin typeface="微软雅黑" charset="0"/>
                    <a:ea typeface="微软雅黑" charset="0"/>
                    <a:cs typeface="微软雅黑" charset="0"/>
                    <a:sym typeface="Tahoma" panose="020B0604030504040204" pitchFamily="34" charset="0"/>
                  </a:rPr>
                  <a:t>出游：订一张票</a:t>
                </a:r>
                <a:endParaRPr lang="zh-CN" altLang="en-US" sz="1600" dirty="0">
                  <a:latin typeface="微软雅黑" charset="0"/>
                  <a:ea typeface="微软雅黑" charset="0"/>
                  <a:cs typeface="微软雅黑" charset="0"/>
                  <a:sym typeface="Malgun Gothic" panose="020B0503020000020004" charset="-127"/>
                </a:endParaRPr>
              </a:p>
            </p:txBody>
          </p:sp>
          <p:sp>
            <p:nvSpPr>
              <p:cNvPr id="50" name="文本框 49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12962" y="5528"/>
                <a:ext cx="3036" cy="5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vertOverflow="overflow" horzOverflow="overflow" vert="horz" wrap="square" lIns="45719" tIns="45719" rIns="45719" bIns="45719" numCol="1" spcCol="38100" rtlCol="0" anchor="t" forceAA="0">
                <a:spAutoFit/>
              </a:bodyPr>
              <a:lstStyle/>
              <a:p>
                <a:pPr algn="r"/>
                <a:r>
                  <a:rPr lang="zh-CN" altLang="en-US" sz="1600" dirty="0">
                    <a:latin typeface="微软雅黑" charset="0"/>
                    <a:ea typeface="微软雅黑" charset="0"/>
                    <a:cs typeface="微软雅黑" charset="0"/>
                    <a:sym typeface="Helvetica Neue Medium" panose="02000503000000020004"/>
                  </a:rPr>
                  <a:t>日常：微信建个群</a:t>
                </a:r>
                <a:endParaRPr lang="zh-CN" altLang="en-US" sz="1600" dirty="0">
                  <a:latin typeface="微软雅黑" charset="0"/>
                  <a:ea typeface="微软雅黑" charset="0"/>
                  <a:cs typeface="微软雅黑" charset="0"/>
                  <a:sym typeface="Malgun Gothic" panose="020B0503020000020004" charset="-127"/>
                </a:endParaRPr>
              </a:p>
            </p:txBody>
          </p:sp>
          <p:sp>
            <p:nvSpPr>
              <p:cNvPr id="51" name="文本框 50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13096" y="6680"/>
                <a:ext cx="3267" cy="5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vertOverflow="overflow" horzOverflow="overflow" vert="horz" wrap="square" lIns="45719" tIns="45719" rIns="45719" bIns="45719" numCol="1" spcCol="38100" rtlCol="0" anchor="t" forceAA="0">
                <a:spAutoFit/>
              </a:bodyPr>
              <a:lstStyle/>
              <a:p>
                <a:pPr algn="r"/>
                <a:r>
                  <a:rPr lang="zh-CN" altLang="en-US" sz="1600" dirty="0">
                    <a:latin typeface="微软雅黑" charset="0"/>
                    <a:ea typeface="微软雅黑" charset="0"/>
                    <a:cs typeface="Helvetica Neue Medium" panose="02000503000000020004"/>
                    <a:sym typeface="Helvetica Neue Medium" panose="02000503000000020004"/>
                  </a:rPr>
                  <a:t>工作：半小时后开会</a:t>
                </a:r>
                <a:endParaRPr lang="zh-CN" altLang="en-US" sz="1600" dirty="0">
                  <a:latin typeface="微软雅黑" charset="0"/>
                  <a:ea typeface="微软雅黑" charset="0"/>
                  <a:cs typeface="Helvetica Neue Medium" panose="02000503000000020004"/>
                  <a:sym typeface="Helvetica Neue Medium" panose="02000503000000020004"/>
                </a:endParaRPr>
              </a:p>
            </p:txBody>
          </p:sp>
          <p:sp>
            <p:nvSpPr>
              <p:cNvPr id="52" name="文本框 51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13328" y="7745"/>
                <a:ext cx="3660" cy="5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vertOverflow="overflow" horzOverflow="overflow" vert="horz" wrap="square" lIns="45719" tIns="45719" rIns="45719" bIns="45719" numCol="1" spcCol="38100" rtlCol="0" anchor="t" forceAA="0">
                <a:spAutoFit/>
              </a:bodyPr>
              <a:lstStyle/>
              <a:p>
                <a:pPr algn="r"/>
                <a:r>
                  <a:rPr lang="zh-CN" altLang="en-US" sz="1600" dirty="0">
                    <a:latin typeface="微软雅黑" charset="0"/>
                    <a:ea typeface="微软雅黑" charset="0"/>
                    <a:cs typeface="阿里巴巴普惠体 2.0 55 Regular" panose="00020600040101010101" pitchFamily="18" charset="-122"/>
                    <a:sym typeface="Helvetica Neue Medium" panose="02000503000000020004"/>
                  </a:rPr>
                  <a:t>交流：生成会议纪要</a:t>
                </a:r>
                <a:endParaRPr lang="zh-CN" altLang="en-US" sz="1600" dirty="0">
                  <a:latin typeface="微软雅黑" charset="0"/>
                  <a:ea typeface="微软雅黑" charset="0"/>
                  <a:cs typeface="阿里巴巴普惠体 2.0 55 Regular" panose="00020600040101010101" pitchFamily="18" charset="-122"/>
                  <a:sym typeface="Tahoma" panose="020B0604030504040204" pitchFamily="34" charset="0"/>
                </a:endParaRPr>
              </a:p>
            </p:txBody>
          </p:sp>
        </p:grpSp>
        <p:sp>
          <p:nvSpPr>
            <p:cNvPr id="53" name="弧形 20"/>
            <p:cNvSpPr/>
            <p:nvPr>
              <p:custDataLst>
                <p:tags r:id="rId22"/>
              </p:custDataLst>
            </p:nvPr>
          </p:nvSpPr>
          <p:spPr>
            <a:xfrm rot="11280000">
              <a:off x="13066" y="2768"/>
              <a:ext cx="5741" cy="6300"/>
            </a:xfrm>
            <a:prstGeom prst="arc">
              <a:avLst>
                <a:gd name="adj1" fmla="val 17714173"/>
                <a:gd name="adj2" fmla="val 3630519"/>
              </a:avLst>
            </a:prstGeom>
            <a:ln>
              <a:solidFill>
                <a:srgbClr val="7030A0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altLang="zh-CN" sz="2400"/>
                <a:t>      </a:t>
              </a:r>
              <a:endParaRPr lang="en-US" altLang="zh-CN" sz="2400"/>
            </a:p>
          </p:txBody>
        </p:sp>
        <p:sp>
          <p:nvSpPr>
            <p:cNvPr id="54" name="椭圆 5"/>
            <p:cNvSpPr/>
            <p:nvPr>
              <p:custDataLst>
                <p:tags r:id="rId23"/>
              </p:custDataLst>
            </p:nvPr>
          </p:nvSpPr>
          <p:spPr>
            <a:xfrm rot="10800000">
              <a:off x="10572" y="4567"/>
              <a:ext cx="2247" cy="2247"/>
            </a:xfrm>
            <a:prstGeom prst="ellipse">
              <a:avLst/>
            </a:prstGeom>
            <a:gradFill flip="none" rotWithShape="1">
              <a:gsLst>
                <a:gs pos="0">
                  <a:srgbClr val="B4A0C8">
                    <a:tint val="66000"/>
                    <a:satMod val="160000"/>
                  </a:srgbClr>
                </a:gs>
                <a:gs pos="50000">
                  <a:srgbClr val="B4A0C8">
                    <a:tint val="44500"/>
                    <a:satMod val="160000"/>
                  </a:srgbClr>
                </a:gs>
                <a:gs pos="100000">
                  <a:srgbClr val="B4A0C8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5" name="文本框 6"/>
            <p:cNvSpPr txBox="1"/>
            <p:nvPr>
              <p:custDataLst>
                <p:tags r:id="rId24"/>
              </p:custDataLst>
            </p:nvPr>
          </p:nvSpPr>
          <p:spPr>
            <a:xfrm>
              <a:off x="10672" y="5084"/>
              <a:ext cx="2015" cy="1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b="1" kern="1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503050405090304" pitchFamily="18" charset="0"/>
                </a:rPr>
                <a:t>Multi-</a:t>
              </a:r>
              <a:endParaRPr lang="en-US" altLang="zh-CN" sz="24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endParaRPr>
            </a:p>
            <a:p>
              <a:pPr algn="ctr"/>
              <a:r>
                <a:rPr lang="en-US" altLang="zh-CN" sz="2400" b="1" kern="1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503050405090304" pitchFamily="18" charset="0"/>
                </a:rPr>
                <a:t>Agents</a:t>
              </a:r>
              <a:endParaRPr lang="zh-CN" altLang="en-US" sz="24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endParaRPr>
            </a:p>
          </p:txBody>
        </p:sp>
        <p:sp>
          <p:nvSpPr>
            <p:cNvPr id="56" name="矩形: 圆角 248"/>
            <p:cNvSpPr/>
            <p:nvPr>
              <p:custDataLst>
                <p:tags r:id="rId25"/>
              </p:custDataLst>
            </p:nvPr>
          </p:nvSpPr>
          <p:spPr>
            <a:xfrm>
              <a:off x="8708" y="3989"/>
              <a:ext cx="1557" cy="447"/>
            </a:xfrm>
            <a:prstGeom prst="roundRect">
              <a:avLst>
                <a:gd name="adj" fmla="val 50000"/>
              </a:avLst>
            </a:prstGeom>
            <a:solidFill>
              <a:srgbClr val="1360F3">
                <a:alpha val="25000"/>
              </a:srgbClr>
            </a:solidFill>
            <a:ln w="12700">
              <a:solidFill>
                <a:srgbClr val="1360F3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7" name="文本框 10"/>
            <p:cNvSpPr txBox="1"/>
            <p:nvPr>
              <p:custDataLst>
                <p:tags r:id="rId26"/>
              </p:custDataLst>
            </p:nvPr>
          </p:nvSpPr>
          <p:spPr>
            <a:xfrm>
              <a:off x="9030" y="4018"/>
              <a:ext cx="953" cy="388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/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任务分析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矩形: 圆角 248"/>
            <p:cNvSpPr/>
            <p:nvPr>
              <p:custDataLst>
                <p:tags r:id="rId27"/>
              </p:custDataLst>
            </p:nvPr>
          </p:nvSpPr>
          <p:spPr>
            <a:xfrm>
              <a:off x="8713" y="5007"/>
              <a:ext cx="1557" cy="447"/>
            </a:xfrm>
            <a:prstGeom prst="roundRect">
              <a:avLst>
                <a:gd name="adj" fmla="val 50000"/>
              </a:avLst>
            </a:prstGeom>
            <a:solidFill>
              <a:srgbClr val="1360F3">
                <a:alpha val="25000"/>
              </a:srgbClr>
            </a:solidFill>
            <a:ln w="12700">
              <a:solidFill>
                <a:srgbClr val="1360F3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9" name="文本框 10"/>
            <p:cNvSpPr txBox="1"/>
            <p:nvPr>
              <p:custDataLst>
                <p:tags r:id="rId28"/>
              </p:custDataLst>
            </p:nvPr>
          </p:nvSpPr>
          <p:spPr>
            <a:xfrm>
              <a:off x="9035" y="5037"/>
              <a:ext cx="953" cy="388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ctr"/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任务分配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矩形: 圆角 248"/>
            <p:cNvSpPr/>
            <p:nvPr>
              <p:custDataLst>
                <p:tags r:id="rId29"/>
              </p:custDataLst>
            </p:nvPr>
          </p:nvSpPr>
          <p:spPr>
            <a:xfrm>
              <a:off x="8739" y="6050"/>
              <a:ext cx="1557" cy="447"/>
            </a:xfrm>
            <a:prstGeom prst="roundRect">
              <a:avLst>
                <a:gd name="adj" fmla="val 50000"/>
              </a:avLst>
            </a:prstGeom>
            <a:solidFill>
              <a:srgbClr val="1360F3">
                <a:alpha val="25000"/>
              </a:srgbClr>
            </a:solidFill>
            <a:ln w="12700">
              <a:solidFill>
                <a:srgbClr val="1360F3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61" name="文本框 10"/>
            <p:cNvSpPr txBox="1"/>
            <p:nvPr>
              <p:custDataLst>
                <p:tags r:id="rId30"/>
              </p:custDataLst>
            </p:nvPr>
          </p:nvSpPr>
          <p:spPr>
            <a:xfrm>
              <a:off x="9061" y="6080"/>
              <a:ext cx="953" cy="388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/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执行监控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矩形: 圆角 248"/>
            <p:cNvSpPr/>
            <p:nvPr>
              <p:custDataLst>
                <p:tags r:id="rId31"/>
              </p:custDataLst>
            </p:nvPr>
          </p:nvSpPr>
          <p:spPr>
            <a:xfrm>
              <a:off x="8708" y="6970"/>
              <a:ext cx="1557" cy="447"/>
            </a:xfrm>
            <a:prstGeom prst="roundRect">
              <a:avLst>
                <a:gd name="adj" fmla="val 50000"/>
              </a:avLst>
            </a:prstGeom>
            <a:solidFill>
              <a:srgbClr val="1360F3">
                <a:alpha val="25000"/>
              </a:srgbClr>
            </a:solidFill>
            <a:ln w="12700">
              <a:solidFill>
                <a:srgbClr val="1360F3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63" name="文本框 10"/>
            <p:cNvSpPr txBox="1"/>
            <p:nvPr>
              <p:custDataLst>
                <p:tags r:id="rId32"/>
              </p:custDataLst>
            </p:nvPr>
          </p:nvSpPr>
          <p:spPr>
            <a:xfrm>
              <a:off x="9030" y="7000"/>
              <a:ext cx="953" cy="388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/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结果反馈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619376" y="2655731"/>
            <a:ext cx="6953250" cy="706755"/>
          </a:xfrm>
        </p:spPr>
        <p:txBody>
          <a:bodyPr/>
          <a:lstStyle/>
          <a:p>
            <a:r>
              <a:rPr lang="en-US" altLang="zh-CN"/>
              <a:t>03-2 AiNex</a:t>
            </a:r>
            <a:r>
              <a:rPr lang="zh-CN" altLang="en-US"/>
              <a:t>应用端</a:t>
            </a:r>
            <a:r>
              <a:rPr lang="en-US" altLang="zh-CN"/>
              <a:t>app</a:t>
            </a:r>
            <a:r>
              <a:rPr lang="zh-CN" altLang="en-US"/>
              <a:t>能力集</a:t>
            </a:r>
            <a:endParaRPr lang="zh-CN" altLang="en-US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1838131" y="3324527"/>
            <a:ext cx="867747" cy="277089"/>
          </a:xfrm>
          <a:prstGeom prst="roundRect">
            <a:avLst/>
          </a:prstGeom>
          <a:solidFill>
            <a:srgbClr val="FDD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</a:rPr>
              <a:t>随时游</a:t>
            </a:r>
            <a:endParaRPr lang="zh-CN" altLang="en-US" sz="1200" b="1" dirty="0">
              <a:solidFill>
                <a:schemeClr val="tx1"/>
              </a:solidFill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165205" y="76880"/>
            <a:ext cx="9489158" cy="611184"/>
          </a:xfrm>
        </p:spPr>
        <p:txBody>
          <a:bodyPr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altLang="zh-CN" dirty="0">
                <a:sym typeface="+mn-ea"/>
              </a:rPr>
              <a:t>AiNex</a:t>
            </a:r>
            <a:r>
              <a:rPr lang="zh-CN" altLang="en-US" dirty="0">
                <a:sym typeface="+mn-ea"/>
              </a:rPr>
              <a:t>应用端</a:t>
            </a:r>
            <a:r>
              <a:rPr lang="en-US" altLang="zh-CN" dirty="0">
                <a:sym typeface="+mn-ea"/>
              </a:rPr>
              <a:t> </a:t>
            </a:r>
            <a:r>
              <a:rPr lang="zh-CN" altLang="en-US" dirty="0">
                <a:sym typeface="+mn-ea"/>
              </a:rPr>
              <a:t>：各类</a:t>
            </a:r>
            <a:r>
              <a:rPr lang="zh-CN" altLang="en-US" dirty="0">
                <a:latin typeface="微软雅黑" charset="0"/>
                <a:ea typeface="微软雅黑" charset="0"/>
                <a:sym typeface="+mn-ea"/>
              </a:rPr>
              <a:t>应用场景</a:t>
            </a:r>
            <a:r>
              <a:rPr lang="en-US" altLang="zh-CN" dirty="0">
                <a:latin typeface="微软雅黑" charset="0"/>
                <a:ea typeface="微软雅黑" charset="0"/>
                <a:sym typeface="+mn-ea"/>
              </a:rPr>
              <a:t> </a:t>
            </a:r>
            <a:r>
              <a:rPr lang="zh-CN" altLang="en-US" dirty="0">
                <a:latin typeface="微软雅黑" charset="0"/>
                <a:ea typeface="微软雅黑" charset="0"/>
                <a:sym typeface="+mn-ea"/>
              </a:rPr>
              <a:t>（</a:t>
            </a:r>
            <a:r>
              <a:rPr lang="en-US" altLang="zh-CN" dirty="0">
                <a:latin typeface="微软雅黑" charset="0"/>
                <a:ea typeface="微软雅黑" charset="0"/>
                <a:sym typeface="+mn-ea"/>
              </a:rPr>
              <a:t>1</a:t>
            </a:r>
            <a:r>
              <a:rPr lang="zh-CN" altLang="en-US" dirty="0">
                <a:latin typeface="微软雅黑" charset="0"/>
                <a:ea typeface="微软雅黑" charset="0"/>
                <a:sym typeface="+mn-ea"/>
              </a:rPr>
              <a:t>）四大场景</a:t>
            </a:r>
            <a:endParaRPr lang="zh-CN" altLang="en-US" dirty="0">
              <a:latin typeface="微软雅黑" charset="0"/>
              <a:ea typeface="微软雅黑" charset="0"/>
              <a:sym typeface="+mn-ea"/>
            </a:endParaRPr>
          </a:p>
        </p:txBody>
      </p:sp>
      <p:cxnSp>
        <p:nvCxnSpPr>
          <p:cNvPr id="7" name="直接箭头连接符 6"/>
          <p:cNvCxnSpPr/>
          <p:nvPr>
            <p:custDataLst>
              <p:tags r:id="rId1"/>
            </p:custDataLst>
          </p:nvPr>
        </p:nvCxnSpPr>
        <p:spPr>
          <a:xfrm>
            <a:off x="741045" y="2799186"/>
            <a:ext cx="10619740" cy="4128"/>
          </a:xfrm>
          <a:prstGeom prst="straightConnector1">
            <a:avLst/>
          </a:prstGeom>
          <a:ln w="6350">
            <a:solidFill>
              <a:srgbClr val="000000">
                <a:lumMod val="75000"/>
                <a:lumOff val="25000"/>
              </a:srgbClr>
            </a:solidFill>
            <a:prstDash val="dash"/>
            <a:tailEnd type="arrow"/>
          </a:ln>
        </p:spPr>
        <p:style>
          <a:lnRef idx="1">
            <a:srgbClr val="7578EC"/>
          </a:lnRef>
          <a:fillRef idx="0">
            <a:srgbClr val="7578EC"/>
          </a:fillRef>
          <a:effectRef idx="0">
            <a:srgbClr val="7578EC"/>
          </a:effectRef>
          <a:fontRef idx="minor">
            <a:srgbClr val="000000"/>
          </a:fontRef>
        </p:style>
      </p:cxn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1342073" y="2873635"/>
            <a:ext cx="1875473" cy="45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bIns="0" rtlCol="0">
            <a:normAutofit fontScale="97500"/>
          </a:bodyPr>
          <a:lstStyle/>
          <a:p>
            <a:pPr algn="ctr"/>
            <a:r>
              <a:rPr lang="en-US" altLang="zh-CN" sz="2400" b="1" spc="150" dirty="0">
                <a:latin typeface="微软雅黑" charset="0"/>
                <a:ea typeface="微软雅黑" charset="0"/>
                <a:cs typeface="微软雅黑" charset="0"/>
              </a:rPr>
              <a:t>AI</a:t>
            </a:r>
            <a:r>
              <a:rPr lang="zh-CN" altLang="en-US" sz="2400" b="1" spc="150" dirty="0">
                <a:latin typeface="微软雅黑" charset="0"/>
                <a:ea typeface="微软雅黑" charset="0"/>
                <a:cs typeface="微软雅黑" charset="0"/>
              </a:rPr>
              <a:t>伴游</a:t>
            </a:r>
            <a:endParaRPr lang="zh-CN" altLang="en-US" sz="600" spc="150"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1356995" y="3676502"/>
            <a:ext cx="1980883" cy="204738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just">
              <a:lnSpc>
                <a:spcPct val="130000"/>
              </a:lnSpc>
              <a:spcAft>
                <a:spcPts val="500"/>
              </a:spcAft>
            </a:pPr>
            <a:r>
              <a:rPr lang="zh-CN" altLang="en-US" sz="900" spc="75" dirty="0">
                <a:latin typeface="微软雅黑" charset="0"/>
                <a:ea typeface="微软雅黑" charset="0"/>
                <a:cs typeface="微软雅黑" charset="0"/>
              </a:rPr>
              <a:t>针对文旅场景，专业的全方位解说导游。人机交互意图的理解和智能对话系统，多模态交互可以让用户指哪讲哪，</a:t>
            </a:r>
            <a:endParaRPr lang="en-US" altLang="zh-CN" sz="900" spc="75" dirty="0">
              <a:latin typeface="微软雅黑" charset="0"/>
              <a:ea typeface="微软雅黑" charset="0"/>
              <a:cs typeface="微软雅黑" charset="0"/>
            </a:endParaRPr>
          </a:p>
          <a:p>
            <a:pPr marL="171450" indent="-171450" algn="just">
              <a:lnSpc>
                <a:spcPct val="130000"/>
              </a:lnSpc>
              <a:spcAft>
                <a:spcPts val="500"/>
              </a:spcAft>
              <a:buFont typeface="Arial" panose="020B0604020202090204" pitchFamily="34" charset="0"/>
              <a:buChar char="•"/>
            </a:pPr>
            <a:r>
              <a:rPr lang="zh-CN" altLang="en-US" sz="900" spc="75" dirty="0">
                <a:latin typeface="微软雅黑" charset="0"/>
                <a:ea typeface="微软雅黑" charset="0"/>
                <a:cs typeface="微软雅黑" charset="0"/>
              </a:rPr>
              <a:t>到点主动讲解</a:t>
            </a:r>
            <a:endParaRPr lang="zh-CN" altLang="en-US" sz="900" spc="75" dirty="0">
              <a:latin typeface="微软雅黑" charset="0"/>
              <a:ea typeface="微软雅黑" charset="0"/>
              <a:cs typeface="微软雅黑" charset="0"/>
            </a:endParaRPr>
          </a:p>
          <a:p>
            <a:pPr marL="171450" indent="-171450" algn="just">
              <a:lnSpc>
                <a:spcPct val="130000"/>
              </a:lnSpc>
              <a:spcAft>
                <a:spcPts val="500"/>
              </a:spcAft>
              <a:buFont typeface="Arial" panose="020B0604020202090204" pitchFamily="34" charset="0"/>
              <a:buChar char="•"/>
            </a:pPr>
            <a:r>
              <a:rPr lang="en-US" altLang="zh-CN" sz="900" spc="75" dirty="0">
                <a:latin typeface="微软雅黑" charset="0"/>
                <a:ea typeface="微软雅黑" charset="0"/>
                <a:cs typeface="微软雅黑" charset="0"/>
              </a:rPr>
              <a:t>CityWalk+</a:t>
            </a:r>
            <a:r>
              <a:rPr lang="zh-CN" altLang="en-US" sz="900" spc="75" dirty="0">
                <a:latin typeface="微软雅黑" charset="0"/>
                <a:ea typeface="微软雅黑" charset="0"/>
                <a:cs typeface="微软雅黑" charset="0"/>
              </a:rPr>
              <a:t>骑行路线推荐 </a:t>
            </a:r>
            <a:r>
              <a:rPr lang="en-US" altLang="zh-CN" sz="900" spc="75" dirty="0">
                <a:latin typeface="微软雅黑" charset="0"/>
                <a:ea typeface="微软雅黑" charset="0"/>
                <a:cs typeface="微软雅黑" charset="0"/>
              </a:rPr>
              <a:t>2000</a:t>
            </a:r>
            <a:r>
              <a:rPr lang="zh-CN" altLang="en-US" sz="900" spc="75" dirty="0">
                <a:latin typeface="微软雅黑" charset="0"/>
                <a:ea typeface="微软雅黑" charset="0"/>
                <a:cs typeface="微软雅黑" charset="0"/>
              </a:rPr>
              <a:t>多条</a:t>
            </a:r>
            <a:endParaRPr lang="zh-CN" altLang="en-US" sz="900" spc="75" dirty="0">
              <a:latin typeface="微软雅黑" charset="0"/>
              <a:ea typeface="微软雅黑" charset="0"/>
              <a:cs typeface="微软雅黑" charset="0"/>
            </a:endParaRPr>
          </a:p>
          <a:p>
            <a:pPr marL="171450" indent="-171450" algn="just">
              <a:lnSpc>
                <a:spcPct val="130000"/>
              </a:lnSpc>
              <a:spcAft>
                <a:spcPts val="500"/>
              </a:spcAft>
              <a:buFont typeface="Arial" panose="020B0604020202090204" pitchFamily="34" charset="0"/>
              <a:buChar char="•"/>
            </a:pPr>
            <a:r>
              <a:rPr lang="zh-CN" altLang="en-US" sz="900" spc="75" dirty="0">
                <a:latin typeface="微软雅黑" charset="0"/>
                <a:ea typeface="微软雅黑" charset="0"/>
                <a:cs typeface="微软雅黑" charset="0"/>
              </a:rPr>
              <a:t>支持全国</a:t>
            </a:r>
            <a:r>
              <a:rPr lang="en-US" altLang="zh-CN" sz="900" spc="75" dirty="0">
                <a:latin typeface="微软雅黑" charset="0"/>
                <a:ea typeface="微软雅黑" charset="0"/>
                <a:cs typeface="微软雅黑" charset="0"/>
              </a:rPr>
              <a:t>1800</a:t>
            </a:r>
            <a:r>
              <a:rPr lang="zh-CN" altLang="en-US" sz="900" spc="75" dirty="0">
                <a:latin typeface="微软雅黑" charset="0"/>
                <a:ea typeface="微软雅黑" charset="0"/>
                <a:cs typeface="微软雅黑" charset="0"/>
              </a:rPr>
              <a:t>个景点</a:t>
            </a:r>
            <a:endParaRPr lang="en-US" altLang="zh-CN" sz="900" spc="75" dirty="0">
              <a:latin typeface="微软雅黑" charset="0"/>
              <a:ea typeface="微软雅黑" charset="0"/>
              <a:cs typeface="微软雅黑" charset="0"/>
            </a:endParaRPr>
          </a:p>
          <a:p>
            <a:pPr marL="171450" indent="-171450" algn="just">
              <a:lnSpc>
                <a:spcPct val="130000"/>
              </a:lnSpc>
              <a:spcAft>
                <a:spcPts val="500"/>
              </a:spcAft>
              <a:buFont typeface="Arial" panose="020B0604020202090204" pitchFamily="34" charset="0"/>
              <a:buChar char="•"/>
            </a:pPr>
            <a:r>
              <a:rPr lang="zh-CN" altLang="en-US" sz="900" spc="75" dirty="0">
                <a:latin typeface="微软雅黑" charset="0"/>
                <a:ea typeface="微软雅黑" charset="0"/>
                <a:cs typeface="微软雅黑" charset="0"/>
              </a:rPr>
              <a:t>多模态拍照讲解</a:t>
            </a:r>
            <a:endParaRPr lang="zh-CN" altLang="en-US" sz="900" spc="75"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3775407" y="3704762"/>
            <a:ext cx="1980883" cy="204738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charset="0"/>
                <a:ea typeface="微软雅黑" charset="0"/>
                <a:cs typeface="微软雅黑" charset="0"/>
              </a:rPr>
              <a:t>基于</a:t>
            </a:r>
            <a:r>
              <a:rPr kumimoji="0" lang="en-US" altLang="zh-CN" sz="9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charset="0"/>
                <a:ea typeface="微软雅黑" charset="0"/>
                <a:cs typeface="微软雅黑" charset="0"/>
              </a:rPr>
              <a:t>LBS+</a:t>
            </a:r>
            <a:r>
              <a:rPr kumimoji="0" lang="zh-CN" altLang="en-US" sz="9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charset="0"/>
                <a:ea typeface="微软雅黑" charset="0"/>
                <a:cs typeface="微软雅黑" charset="0"/>
              </a:rPr>
              <a:t>来源于推荐平台</a:t>
            </a:r>
            <a:r>
              <a:rPr kumimoji="0" lang="en-US" altLang="zh-CN" sz="9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charset="0"/>
                <a:ea typeface="微软雅黑" charset="0"/>
                <a:cs typeface="微软雅黑" charset="0"/>
              </a:rPr>
              <a:t>+</a:t>
            </a:r>
            <a:r>
              <a:rPr kumimoji="0" lang="zh-CN" altLang="en-US" sz="9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charset="0"/>
                <a:ea typeface="微软雅黑" charset="0"/>
                <a:cs typeface="微软雅黑" charset="0"/>
              </a:rPr>
              <a:t>新一代自然语言交互，根据用户需求寻找的目标地点，可实现有效的附近特色推荐</a:t>
            </a:r>
            <a:endParaRPr kumimoji="0" lang="en-US" altLang="zh-CN" sz="900" b="0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charset="0"/>
              <a:ea typeface="微软雅黑" charset="0"/>
              <a:cs typeface="微软雅黑" charset="0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r>
              <a:rPr lang="zh-CN" altLang="en-US" sz="900" spc="75" dirty="0">
                <a:solidFill>
                  <a:prstClr val="black"/>
                </a:solidFill>
                <a:latin typeface="微软雅黑" charset="0"/>
                <a:ea typeface="微软雅黑" charset="0"/>
                <a:cs typeface="微软雅黑" charset="0"/>
              </a:rPr>
              <a:t>附近美食推荐</a:t>
            </a:r>
            <a:endParaRPr lang="en-US" altLang="zh-CN" sz="900" spc="75" dirty="0">
              <a:solidFill>
                <a:prstClr val="black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r>
              <a:rPr lang="zh-CN" altLang="en-US" sz="900" spc="75" dirty="0">
                <a:solidFill>
                  <a:prstClr val="black"/>
                </a:solidFill>
                <a:latin typeface="微软雅黑" charset="0"/>
                <a:ea typeface="微软雅黑" charset="0"/>
                <a:cs typeface="微软雅黑" charset="0"/>
              </a:rPr>
              <a:t>附近景点及特色推荐</a:t>
            </a:r>
            <a:endParaRPr lang="en-US" altLang="zh-CN" sz="900" spc="75" dirty="0">
              <a:solidFill>
                <a:prstClr val="black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r>
              <a:rPr kumimoji="0" lang="zh-CN" altLang="en-US" sz="9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charset="0"/>
                <a:ea typeface="微软雅黑" charset="0"/>
                <a:cs typeface="微软雅黑" charset="0"/>
              </a:rPr>
              <a:t>同时可步行或骑行到达</a:t>
            </a:r>
            <a:endParaRPr kumimoji="0" lang="en-US" altLang="zh-CN" sz="900" b="0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6364605" y="3676502"/>
            <a:ext cx="1980883" cy="204738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just">
              <a:lnSpc>
                <a:spcPct val="130000"/>
              </a:lnSpc>
              <a:spcAft>
                <a:spcPts val="500"/>
              </a:spcAft>
            </a:pPr>
            <a:r>
              <a:rPr lang="zh-CN" altLang="en-US" sz="900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沟通过程全录音记录，自动保存本地随时可回溯。沟通语音转文字，</a:t>
            </a:r>
            <a:r>
              <a:rPr lang="en-US" altLang="zh-CN" sz="900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AI</a:t>
            </a:r>
            <a:r>
              <a:rPr lang="zh-CN" altLang="en-US" sz="900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自动生成全天记录</a:t>
            </a:r>
            <a:endParaRPr lang="en-US" altLang="zh-CN" sz="900" dirty="0">
              <a:latin typeface="微软雅黑" charset="0"/>
              <a:ea typeface="微软雅黑" charset="0"/>
              <a:cs typeface="微软雅黑" charset="0"/>
              <a:sym typeface="+mn-ea"/>
            </a:endParaRPr>
          </a:p>
          <a:p>
            <a:pPr marL="171450" indent="-171450" algn="just">
              <a:lnSpc>
                <a:spcPct val="130000"/>
              </a:lnSpc>
              <a:spcAft>
                <a:spcPts val="500"/>
              </a:spcAft>
              <a:buFont typeface="Arial" panose="020B0604020202090204" pitchFamily="34" charset="0"/>
              <a:buChar char="•"/>
            </a:pPr>
            <a:r>
              <a:rPr lang="zh-CN" altLang="en-US" sz="900" spc="75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可以连续录</a:t>
            </a:r>
            <a:r>
              <a:rPr lang="en-US" altLang="zh-CN" sz="900" spc="75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2</a:t>
            </a:r>
            <a:r>
              <a:rPr lang="zh-CN" altLang="en-US" sz="900" spc="75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个小时</a:t>
            </a:r>
            <a:endParaRPr lang="en-US" altLang="zh-CN" sz="900" spc="75" dirty="0">
              <a:latin typeface="微软雅黑" charset="0"/>
              <a:ea typeface="微软雅黑" charset="0"/>
              <a:cs typeface="微软雅黑" charset="0"/>
              <a:sym typeface="+mn-ea"/>
            </a:endParaRPr>
          </a:p>
          <a:p>
            <a:pPr marL="171450" indent="-171450" algn="just">
              <a:lnSpc>
                <a:spcPct val="130000"/>
              </a:lnSpc>
              <a:spcAft>
                <a:spcPts val="500"/>
              </a:spcAft>
              <a:buFont typeface="Arial" panose="020B0604020202090204" pitchFamily="34" charset="0"/>
              <a:buChar char="•"/>
            </a:pPr>
            <a:r>
              <a:rPr lang="zh-CN" altLang="en-US" sz="900" spc="75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支持增加图片等形式</a:t>
            </a:r>
            <a:endParaRPr lang="en-US" altLang="zh-CN" sz="900" spc="75" dirty="0">
              <a:latin typeface="微软雅黑" charset="0"/>
              <a:ea typeface="微软雅黑" charset="0"/>
              <a:cs typeface="微软雅黑" charset="0"/>
              <a:sym typeface="+mn-ea"/>
            </a:endParaRPr>
          </a:p>
          <a:p>
            <a:pPr marL="171450" indent="-171450" algn="just">
              <a:lnSpc>
                <a:spcPct val="130000"/>
              </a:lnSpc>
              <a:spcAft>
                <a:spcPts val="500"/>
              </a:spcAft>
              <a:buFont typeface="Arial" panose="020B0604020202090204" pitchFamily="34" charset="0"/>
              <a:buChar char="•"/>
            </a:pPr>
            <a:r>
              <a:rPr lang="zh-CN" altLang="en-US" sz="900" spc="75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生成录音总结</a:t>
            </a:r>
            <a:endParaRPr lang="en-US" altLang="zh-CN" sz="900" spc="75" dirty="0">
              <a:latin typeface="微软雅黑" charset="0"/>
              <a:ea typeface="微软雅黑" charset="0"/>
              <a:cs typeface="微软雅黑" charset="0"/>
              <a:sym typeface="+mn-ea"/>
            </a:endParaRPr>
          </a:p>
          <a:p>
            <a:pPr algn="just">
              <a:lnSpc>
                <a:spcPct val="130000"/>
              </a:lnSpc>
              <a:spcAft>
                <a:spcPts val="500"/>
              </a:spcAft>
            </a:pPr>
            <a:endParaRPr lang="zh-CN" altLang="en-US" sz="900" spc="75"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8959533" y="3676502"/>
            <a:ext cx="1980883" cy="204738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just">
              <a:lnSpc>
                <a:spcPct val="130000"/>
              </a:lnSpc>
              <a:spcAft>
                <a:spcPts val="500"/>
              </a:spcAft>
            </a:pPr>
            <a:r>
              <a:rPr lang="zh-CN" altLang="en-US" sz="900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支持多种语言的双向同传，可满足旅游中复杂语言环境的场景需求</a:t>
            </a:r>
            <a:endParaRPr lang="en-US" altLang="zh-CN" sz="900" dirty="0">
              <a:latin typeface="微软雅黑" charset="0"/>
              <a:ea typeface="微软雅黑" charset="0"/>
              <a:cs typeface="微软雅黑" charset="0"/>
              <a:sym typeface="+mn-ea"/>
            </a:endParaRPr>
          </a:p>
          <a:p>
            <a:pPr marL="171450" indent="-171450" algn="just">
              <a:lnSpc>
                <a:spcPct val="130000"/>
              </a:lnSpc>
              <a:spcAft>
                <a:spcPts val="500"/>
              </a:spcAft>
              <a:buFont typeface="Arial" panose="020B0604020202090204" pitchFamily="34" charset="0"/>
              <a:buChar char="•"/>
            </a:pPr>
            <a:r>
              <a:rPr lang="en-US" altLang="zh-CN" sz="900" spc="75" dirty="0">
                <a:latin typeface="微软雅黑" charset="0"/>
                <a:ea typeface="微软雅黑" charset="0"/>
                <a:cs typeface="微软雅黑" charset="0"/>
              </a:rPr>
              <a:t>93</a:t>
            </a:r>
            <a:r>
              <a:rPr lang="zh-CN" altLang="en-US" sz="900" spc="75" dirty="0">
                <a:latin typeface="微软雅黑" charset="0"/>
                <a:ea typeface="微软雅黑" charset="0"/>
                <a:cs typeface="微软雅黑" charset="0"/>
              </a:rPr>
              <a:t>中实时翻译</a:t>
            </a:r>
            <a:endParaRPr lang="en-US" altLang="zh-CN" sz="900" spc="75" dirty="0">
              <a:latin typeface="微软雅黑" charset="0"/>
              <a:ea typeface="微软雅黑" charset="0"/>
              <a:cs typeface="微软雅黑" charset="0"/>
            </a:endParaRPr>
          </a:p>
          <a:p>
            <a:pPr marL="171450" indent="-171450" algn="just">
              <a:lnSpc>
                <a:spcPct val="130000"/>
              </a:lnSpc>
              <a:spcAft>
                <a:spcPts val="500"/>
              </a:spcAft>
              <a:buFont typeface="Arial" panose="020B0604020202090204" pitchFamily="34" charset="0"/>
              <a:buChar char="•"/>
            </a:pPr>
            <a:r>
              <a:rPr lang="zh-CN" altLang="en-US" sz="900" spc="75" dirty="0">
                <a:latin typeface="微软雅黑" charset="0"/>
                <a:ea typeface="微软雅黑" charset="0"/>
                <a:cs typeface="微软雅黑" charset="0"/>
              </a:rPr>
              <a:t>支持离线翻译</a:t>
            </a:r>
            <a:endParaRPr lang="en-US" altLang="zh-CN" sz="900" spc="75" dirty="0">
              <a:latin typeface="微软雅黑" charset="0"/>
              <a:ea typeface="微软雅黑" charset="0"/>
              <a:cs typeface="微软雅黑" charset="0"/>
            </a:endParaRPr>
          </a:p>
          <a:p>
            <a:pPr marL="171450" indent="-171450" algn="just">
              <a:lnSpc>
                <a:spcPct val="130000"/>
              </a:lnSpc>
              <a:spcAft>
                <a:spcPts val="500"/>
              </a:spcAft>
              <a:buFont typeface="Arial" panose="020B0604020202090204" pitchFamily="34" charset="0"/>
              <a:buChar char="•"/>
            </a:pPr>
            <a:r>
              <a:rPr lang="zh-CN" altLang="en-US" sz="900" spc="75" dirty="0">
                <a:latin typeface="微软雅黑" charset="0"/>
                <a:ea typeface="微软雅黑" charset="0"/>
                <a:cs typeface="微软雅黑" charset="0"/>
              </a:rPr>
              <a:t>支持拍照翻译</a:t>
            </a:r>
            <a:endParaRPr lang="zh-CN" altLang="en-US" sz="900" spc="75" dirty="0">
              <a:latin typeface="微软雅黑" charset="0"/>
              <a:ea typeface="微软雅黑" charset="0"/>
              <a:cs typeface="微软雅黑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528128" y="1337945"/>
            <a:ext cx="9135745" cy="1104980"/>
            <a:chOff x="4300" y="5659"/>
            <a:chExt cx="28774" cy="3480"/>
          </a:xfrm>
        </p:grpSpPr>
        <p:sp>
          <p:nvSpPr>
            <p:cNvPr id="17" name="矩形标注 5"/>
            <p:cNvSpPr/>
            <p:nvPr>
              <p:custDataLst>
                <p:tags r:id="rId7"/>
              </p:custDataLst>
            </p:nvPr>
          </p:nvSpPr>
          <p:spPr>
            <a:xfrm>
              <a:off x="4300" y="5659"/>
              <a:ext cx="5368" cy="3480"/>
            </a:xfrm>
            <a:prstGeom prst="wedgeRectCallout">
              <a:avLst>
                <a:gd name="adj1" fmla="val -2056"/>
                <a:gd name="adj2" fmla="val 89856"/>
              </a:avLst>
            </a:prstGeom>
            <a:solidFill>
              <a:srgbClr val="0098AD"/>
            </a:solidFill>
            <a:ln>
              <a:noFill/>
            </a:ln>
          </p:spPr>
          <p:style>
            <a:lnRef idx="2">
              <a:srgbClr val="7578EC">
                <a:shade val="50000"/>
              </a:srgbClr>
            </a:lnRef>
            <a:fillRef idx="1">
              <a:srgbClr val="7578EC"/>
            </a:fillRef>
            <a:effectRef idx="0">
              <a:srgbClr val="7578EC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18" name="矩形标注 6"/>
            <p:cNvSpPr/>
            <p:nvPr>
              <p:custDataLst>
                <p:tags r:id="rId8"/>
              </p:custDataLst>
            </p:nvPr>
          </p:nvSpPr>
          <p:spPr>
            <a:xfrm>
              <a:off x="11977" y="5659"/>
              <a:ext cx="5368" cy="3480"/>
            </a:xfrm>
            <a:prstGeom prst="wedgeRectCallout">
              <a:avLst>
                <a:gd name="adj1" fmla="val -2056"/>
                <a:gd name="adj2" fmla="val 89856"/>
              </a:avLst>
            </a:prstGeom>
            <a:solidFill>
              <a:srgbClr val="0098AD"/>
            </a:solidFill>
            <a:ln w="12700" cap="flat" cmpd="sng">
              <a:noFill/>
              <a:prstDash val="solid"/>
              <a:miter lim="800000"/>
            </a:ln>
          </p:spPr>
          <p:style>
            <a:lnRef idx="2">
              <a:srgbClr val="7578EC">
                <a:shade val="50000"/>
              </a:srgbClr>
            </a:lnRef>
            <a:fillRef idx="1">
              <a:srgbClr val="7578EC"/>
            </a:fillRef>
            <a:effectRef idx="0">
              <a:srgbClr val="7578EC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19" name="矩形标注 11"/>
            <p:cNvSpPr/>
            <p:nvPr>
              <p:custDataLst>
                <p:tags r:id="rId9"/>
              </p:custDataLst>
            </p:nvPr>
          </p:nvSpPr>
          <p:spPr>
            <a:xfrm>
              <a:off x="19904" y="5659"/>
              <a:ext cx="5368" cy="3480"/>
            </a:xfrm>
            <a:prstGeom prst="wedgeRectCallout">
              <a:avLst>
                <a:gd name="adj1" fmla="val -2056"/>
                <a:gd name="adj2" fmla="val 89856"/>
              </a:avLst>
            </a:prstGeom>
            <a:solidFill>
              <a:srgbClr val="0098AD"/>
            </a:solidFill>
            <a:ln>
              <a:noFill/>
            </a:ln>
          </p:spPr>
          <p:style>
            <a:lnRef idx="2">
              <a:srgbClr val="7578EC">
                <a:shade val="50000"/>
              </a:srgbClr>
            </a:lnRef>
            <a:fillRef idx="1">
              <a:srgbClr val="7578EC"/>
            </a:fillRef>
            <a:effectRef idx="0">
              <a:srgbClr val="7578EC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20" name="矩形标注 15"/>
            <p:cNvSpPr/>
            <p:nvPr>
              <p:custDataLst>
                <p:tags r:id="rId10"/>
              </p:custDataLst>
            </p:nvPr>
          </p:nvSpPr>
          <p:spPr>
            <a:xfrm>
              <a:off x="27706" y="5659"/>
              <a:ext cx="5368" cy="3480"/>
            </a:xfrm>
            <a:prstGeom prst="wedgeRectCallout">
              <a:avLst>
                <a:gd name="adj1" fmla="val -2056"/>
                <a:gd name="adj2" fmla="val 89856"/>
              </a:avLst>
            </a:prstGeom>
            <a:solidFill>
              <a:srgbClr val="0098AD"/>
            </a:solidFill>
            <a:ln>
              <a:noFill/>
            </a:ln>
          </p:spPr>
          <p:style>
            <a:lnRef idx="2">
              <a:srgbClr val="7578EC">
                <a:shade val="50000"/>
              </a:srgbClr>
            </a:lnRef>
            <a:fillRef idx="1">
              <a:srgbClr val="7578EC"/>
            </a:fillRef>
            <a:effectRef idx="0">
              <a:srgbClr val="7578EC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l"/>
              <a:endParaRPr lang="zh-CN" altLang="en-US" sz="16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  <p:sp>
        <p:nvSpPr>
          <p:cNvPr id="21" name="TextBox 21"/>
          <p:cNvSpPr txBox="1"/>
          <p:nvPr>
            <p:custDataLst>
              <p:tags r:id="rId11"/>
            </p:custDataLst>
          </p:nvPr>
        </p:nvSpPr>
        <p:spPr>
          <a:xfrm>
            <a:off x="1581785" y="1422394"/>
            <a:ext cx="1651635" cy="9524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专业导游有限，且传统电子讲解器讲解生硬、</a:t>
            </a:r>
            <a:r>
              <a:rPr lang="zh-CN" altLang="en-US" sz="1200" dirty="0">
                <a:solidFill>
                  <a:schemeClr val="bg1"/>
                </a:solidFill>
                <a:latin typeface="微软雅黑" charset="0"/>
                <a:ea typeface="微软雅黑" charset="0"/>
                <a:sym typeface="+mn-ea"/>
              </a:rPr>
              <a:t>语气程式化，无法回答问题</a:t>
            </a:r>
            <a:endParaRPr lang="zh-CN" altLang="en-US" sz="1200" dirty="0">
              <a:solidFill>
                <a:schemeClr val="bg1"/>
              </a:solidFill>
              <a:latin typeface="微软雅黑" charset="0"/>
              <a:ea typeface="微软雅黑" charset="0"/>
              <a:sym typeface="+mn-ea"/>
            </a:endParaRPr>
          </a:p>
        </p:txBody>
      </p:sp>
      <p:sp>
        <p:nvSpPr>
          <p:cNvPr id="22" name="TextBox 23"/>
          <p:cNvSpPr txBox="1"/>
          <p:nvPr>
            <p:custDataLst>
              <p:tags r:id="rId12"/>
            </p:custDataLst>
          </p:nvPr>
        </p:nvSpPr>
        <p:spPr>
          <a:xfrm>
            <a:off x="4074809" y="1428745"/>
            <a:ext cx="1420923" cy="87242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/>
            <a:r>
              <a:rPr lang="zh-CN" altLang="en-US" sz="1200" dirty="0">
                <a:solidFill>
                  <a:schemeClr val="bg1"/>
                </a:solidFill>
                <a:latin typeface="微软雅黑" charset="0"/>
                <a:ea typeface="微软雅黑" charset="0"/>
                <a:sym typeface="+mn-ea"/>
              </a:rPr>
              <a:t>到新地方人生地不熟，本地特色美食和其他玩乐不了解，可寻求推荐</a:t>
            </a:r>
            <a:endParaRPr lang="zh-CN" altLang="en-US" sz="1200" dirty="0">
              <a:solidFill>
                <a:schemeClr val="bg1"/>
              </a:solidFill>
              <a:latin typeface="微软雅黑" charset="0"/>
              <a:ea typeface="微软雅黑" charset="0"/>
              <a:sym typeface="+mn-ea"/>
            </a:endParaRPr>
          </a:p>
        </p:txBody>
      </p:sp>
      <p:sp>
        <p:nvSpPr>
          <p:cNvPr id="23" name="TextBox 30"/>
          <p:cNvSpPr txBox="1"/>
          <p:nvPr>
            <p:custDataLst>
              <p:tags r:id="rId13"/>
            </p:custDataLst>
          </p:nvPr>
        </p:nvSpPr>
        <p:spPr>
          <a:xfrm>
            <a:off x="6635750" y="1470651"/>
            <a:ext cx="1437640" cy="83052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/>
            <a:r>
              <a:rPr lang="zh-CN" altLang="en-US" sz="120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出去游玩、参加会议等场景下，可以记录一天的行程、对话和心情</a:t>
            </a:r>
            <a:endParaRPr lang="zh-CN" altLang="en-US" sz="1200" dirty="0">
              <a:solidFill>
                <a:schemeClr val="bg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24" name="TextBox 31"/>
          <p:cNvSpPr txBox="1"/>
          <p:nvPr>
            <p:custDataLst>
              <p:tags r:id="rId14"/>
            </p:custDataLst>
          </p:nvPr>
        </p:nvSpPr>
        <p:spPr>
          <a:xfrm>
            <a:off x="9007475" y="1435093"/>
            <a:ext cx="1651635" cy="93338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/>
            <a:r>
              <a:rPr lang="zh-CN" altLang="en-US" sz="1200" dirty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出国的时候翻译是刚需，现在的翻译机贵，智能依托手机，隐私性不好</a:t>
            </a:r>
            <a:endParaRPr lang="zh-CN" altLang="en-US" sz="1200" dirty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4333926" y="3324527"/>
            <a:ext cx="867747" cy="277089"/>
          </a:xfrm>
          <a:prstGeom prst="roundRect">
            <a:avLst/>
          </a:prstGeom>
          <a:solidFill>
            <a:srgbClr val="FDD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</a:rPr>
              <a:t>随时问</a:t>
            </a:r>
            <a:endParaRPr lang="zh-CN" altLang="en-US" sz="1200" b="1" dirty="0">
              <a:solidFill>
                <a:schemeClr val="tx1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15"/>
            </p:custDataLst>
          </p:nvPr>
        </p:nvSpPr>
        <p:spPr>
          <a:xfrm>
            <a:off x="3837868" y="2873635"/>
            <a:ext cx="1875473" cy="45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bIns="0" rtlCol="0">
            <a:normAutofit fontScale="97500"/>
          </a:bodyPr>
          <a:lstStyle/>
          <a:p>
            <a:pPr algn="ctr"/>
            <a:r>
              <a:rPr lang="en-US" altLang="zh-CN" sz="2400" b="1" spc="150" dirty="0">
                <a:latin typeface="微软雅黑" charset="0"/>
                <a:ea typeface="微软雅黑" charset="0"/>
                <a:cs typeface="微软雅黑" charset="0"/>
              </a:rPr>
              <a:t>AI</a:t>
            </a:r>
            <a:r>
              <a:rPr lang="zh-CN" altLang="en-US" sz="2400" b="1" spc="150" dirty="0">
                <a:latin typeface="微软雅黑" charset="0"/>
                <a:ea typeface="微软雅黑" charset="0"/>
                <a:cs typeface="微软雅黑" charset="0"/>
              </a:rPr>
              <a:t>伴玩</a:t>
            </a:r>
            <a:endParaRPr lang="zh-CN" altLang="en-US" sz="600" spc="150"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6860663" y="3322277"/>
            <a:ext cx="867747" cy="277089"/>
          </a:xfrm>
          <a:prstGeom prst="roundRect">
            <a:avLst/>
          </a:prstGeom>
          <a:solidFill>
            <a:srgbClr val="FDD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</a:rPr>
              <a:t>随时记</a:t>
            </a:r>
            <a:endParaRPr lang="zh-CN" altLang="en-US" sz="1200" b="1" dirty="0">
              <a:solidFill>
                <a:schemeClr val="tx1"/>
              </a:solidFill>
            </a:endParaRPr>
          </a:p>
        </p:txBody>
      </p:sp>
      <p:sp>
        <p:nvSpPr>
          <p:cNvPr id="14" name="文本框 13"/>
          <p:cNvSpPr txBox="1"/>
          <p:nvPr>
            <p:custDataLst>
              <p:tags r:id="rId16"/>
            </p:custDataLst>
          </p:nvPr>
        </p:nvSpPr>
        <p:spPr>
          <a:xfrm>
            <a:off x="6364605" y="2871385"/>
            <a:ext cx="1875473" cy="45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bIns="0" rtlCol="0">
            <a:normAutofit fontScale="97500"/>
          </a:bodyPr>
          <a:lstStyle/>
          <a:p>
            <a:pPr algn="ctr"/>
            <a:r>
              <a:rPr lang="en-US" altLang="zh-CN" sz="2400" b="1" spc="150" dirty="0">
                <a:latin typeface="微软雅黑" charset="0"/>
                <a:ea typeface="微软雅黑" charset="0"/>
                <a:cs typeface="微软雅黑" charset="0"/>
              </a:rPr>
              <a:t>AI</a:t>
            </a:r>
            <a:r>
              <a:rPr lang="zh-CN" altLang="en-US" sz="2400" b="1" spc="150" dirty="0">
                <a:latin typeface="微软雅黑" charset="0"/>
                <a:ea typeface="微软雅黑" charset="0"/>
                <a:cs typeface="微软雅黑" charset="0"/>
              </a:rPr>
              <a:t>沟通纪要</a:t>
            </a:r>
            <a:endParaRPr lang="zh-CN" altLang="en-US" sz="600" spc="150"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5" name="矩形: 圆角 24"/>
          <p:cNvSpPr/>
          <p:nvPr/>
        </p:nvSpPr>
        <p:spPr>
          <a:xfrm>
            <a:off x="9279695" y="3316112"/>
            <a:ext cx="867747" cy="277089"/>
          </a:xfrm>
          <a:prstGeom prst="roundRect">
            <a:avLst/>
          </a:prstGeom>
          <a:solidFill>
            <a:srgbClr val="FDD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</a:rPr>
              <a:t>随时说</a:t>
            </a:r>
            <a:endParaRPr lang="zh-CN" altLang="en-US" sz="1200" b="1" dirty="0">
              <a:solidFill>
                <a:schemeClr val="tx1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17"/>
            </p:custDataLst>
          </p:nvPr>
        </p:nvSpPr>
        <p:spPr>
          <a:xfrm>
            <a:off x="8783637" y="2865220"/>
            <a:ext cx="1875473" cy="45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bIns="0" rtlCol="0">
            <a:normAutofit fontScale="97500"/>
          </a:bodyPr>
          <a:lstStyle/>
          <a:p>
            <a:pPr algn="ctr"/>
            <a:r>
              <a:rPr lang="en-US" altLang="zh-CN" sz="2400" b="1" spc="150" dirty="0">
                <a:latin typeface="微软雅黑" charset="0"/>
                <a:ea typeface="微软雅黑" charset="0"/>
                <a:cs typeface="微软雅黑" charset="0"/>
              </a:rPr>
              <a:t>AI</a:t>
            </a:r>
            <a:r>
              <a:rPr lang="zh-CN" altLang="en-US" sz="2400" b="1" spc="150" dirty="0">
                <a:latin typeface="微软雅黑" charset="0"/>
                <a:ea typeface="微软雅黑" charset="0"/>
                <a:cs typeface="微软雅黑" charset="0"/>
              </a:rPr>
              <a:t>同传翻译</a:t>
            </a:r>
            <a:endParaRPr lang="zh-CN" altLang="en-US" sz="600" spc="150"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516995" y="44577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165100" y="76835"/>
            <a:ext cx="10534015" cy="610870"/>
          </a:xfrm>
        </p:spPr>
        <p:txBody>
          <a:bodyPr>
            <a:normAutofit fontScale="90000"/>
          </a:bodyPr>
          <a:lstStyle/>
          <a:p>
            <a:pPr algn="l" eaLnBrk="0" fontAlgn="base" hangingPunct="0">
              <a:buClrTx/>
              <a:buSzTx/>
              <a:buFontTx/>
            </a:pPr>
            <a:r>
              <a:rPr lang="en-US" altLang="zh-CN" dirty="0">
                <a:sym typeface="+mn-ea"/>
              </a:rPr>
              <a:t>AiNex</a:t>
            </a:r>
            <a:r>
              <a:rPr lang="zh-CN" altLang="en-US" dirty="0">
                <a:sym typeface="+mn-ea"/>
              </a:rPr>
              <a:t>应用端各类</a:t>
            </a:r>
            <a:r>
              <a:rPr lang="zh-CN" altLang="en-US" dirty="0">
                <a:latin typeface="微软雅黑" charset="0"/>
                <a:ea typeface="微软雅黑" charset="0"/>
                <a:sym typeface="+mn-ea"/>
              </a:rPr>
              <a:t>应用场景</a:t>
            </a:r>
            <a:r>
              <a:rPr lang="en-US" altLang="zh-CN" dirty="0">
                <a:latin typeface="微软雅黑" charset="0"/>
                <a:ea typeface="微软雅黑" charset="0"/>
                <a:sym typeface="+mn-ea"/>
              </a:rPr>
              <a:t> </a:t>
            </a:r>
            <a:r>
              <a:rPr lang="zh-CN" altLang="en-US" dirty="0">
                <a:latin typeface="微软雅黑" charset="0"/>
                <a:ea typeface="微软雅黑" charset="0"/>
                <a:sym typeface="+mn-ea"/>
              </a:rPr>
              <a:t>（</a:t>
            </a:r>
            <a:r>
              <a:rPr lang="en-US" altLang="zh-CN" dirty="0">
                <a:latin typeface="微软雅黑" charset="0"/>
                <a:ea typeface="微软雅黑" charset="0"/>
                <a:sym typeface="+mn-ea"/>
              </a:rPr>
              <a:t>2</a:t>
            </a:r>
            <a:r>
              <a:rPr lang="zh-CN" altLang="en-US" dirty="0">
                <a:latin typeface="微软雅黑" charset="0"/>
                <a:ea typeface="微软雅黑" charset="0"/>
                <a:sym typeface="+mn-ea"/>
              </a:rPr>
              <a:t>）人性化语音交互、多</a:t>
            </a:r>
            <a:r>
              <a:rPr lang="en-US" altLang="zh-CN" dirty="0">
                <a:latin typeface="微软雅黑" charset="0"/>
                <a:ea typeface="微软雅黑" charset="0"/>
                <a:sym typeface="+mn-ea"/>
              </a:rPr>
              <a:t>agent</a:t>
            </a:r>
            <a:r>
              <a:rPr lang="zh-CN" altLang="en-US" dirty="0">
                <a:latin typeface="微软雅黑" charset="0"/>
                <a:ea typeface="微软雅黑" charset="0"/>
                <a:sym typeface="+mn-ea"/>
              </a:rPr>
              <a:t>智能体商店</a:t>
            </a:r>
            <a:endParaRPr lang="zh-CN" altLang="en-US" dirty="0">
              <a:latin typeface="微软雅黑" charset="0"/>
              <a:ea typeface="微软雅黑" charset="0"/>
              <a:sym typeface="+mn-ea"/>
            </a:endParaRPr>
          </a:p>
        </p:txBody>
      </p:sp>
      <p:grpSp>
        <p:nvGrpSpPr>
          <p:cNvPr id="16" name="组合 15"/>
          <p:cNvGrpSpPr/>
          <p:nvPr>
            <p:custDataLst>
              <p:tags r:id="rId1"/>
            </p:custDataLst>
          </p:nvPr>
        </p:nvGrpSpPr>
        <p:grpSpPr>
          <a:xfrm>
            <a:off x="392145" y="1057275"/>
            <a:ext cx="4304665" cy="908685"/>
            <a:chOff x="2135" y="8004"/>
            <a:chExt cx="6779" cy="1431"/>
          </a:xfrm>
        </p:grpSpPr>
        <p:sp>
          <p:nvSpPr>
            <p:cNvPr id="2" name="矩形 1"/>
            <p:cNvSpPr/>
            <p:nvPr>
              <p:custDataLst>
                <p:tags r:id="rId2"/>
              </p:custDataLst>
            </p:nvPr>
          </p:nvSpPr>
          <p:spPr>
            <a:xfrm flipH="1">
              <a:off x="2135" y="8004"/>
              <a:ext cx="6779" cy="1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3"/>
              </p:custDataLst>
            </p:nvPr>
          </p:nvSpPr>
          <p:spPr>
            <a:xfrm flipH="1">
              <a:off x="3157" y="8465"/>
              <a:ext cx="1441" cy="589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no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1600" b="1" dirty="0">
                  <a:latin typeface="+mn-ea"/>
                </a:rPr>
                <a:t>语音交互</a:t>
              </a:r>
              <a:endParaRPr lang="zh-CN" altLang="en-US" sz="1600" b="1" dirty="0">
                <a:latin typeface="+mn-ea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4"/>
              </p:custDataLst>
            </p:nvPr>
          </p:nvSpPr>
          <p:spPr>
            <a:xfrm flipH="1">
              <a:off x="4636" y="8312"/>
              <a:ext cx="4278" cy="1123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noAutofit/>
            </a:bodyPr>
            <a:lstStyle>
              <a:defPPr>
                <a:defRPr lang="zh-CN"/>
              </a:defPPr>
              <a:lvl1pPr algn="just">
                <a:defRPr sz="1400" spc="0">
                  <a:ln>
                    <a:noFill/>
                    <a:prstDash val="sysDot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</a:lstStyle>
            <a:p>
              <a:pPr algn="l">
                <a:spcBef>
                  <a:spcPts val="600"/>
                </a:spcBef>
              </a:pPr>
              <a:r>
                <a:rPr lang="zh-CN" altLang="en-US" spc="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sym typeface="+mn-ea"/>
                </a:rPr>
                <a:t>实现语音指令控制，</a:t>
              </a:r>
              <a:r>
                <a:rPr lang="zh-CN" altLang="en-US" dirty="0">
                  <a:solidFill>
                    <a:schemeClr val="tx1"/>
                  </a:solidFill>
                  <a:effectLst/>
                  <a:latin typeface="阿里巴巴普惠体 2.0 65 Medium" panose="00020600040101010101" pitchFamily="18" charset="-122"/>
                  <a:ea typeface="阿里巴巴普惠体 2.0 65 Medium" panose="00020600040101010101" pitchFamily="18" charset="-122"/>
                  <a:cs typeface="阿里巴巴普惠体 2.0 65 Medium" panose="00020600040101010101" pitchFamily="18" charset="-122"/>
                  <a:sym typeface="+mn-ea"/>
                </a:rPr>
                <a:t>基于自研人机交互大模型，实现</a:t>
              </a:r>
              <a:r>
                <a:rPr lang="en-US" altLang="zh-CN" dirty="0">
                  <a:solidFill>
                    <a:schemeClr val="tx1"/>
                  </a:solidFill>
                  <a:latin typeface="阿里巴巴普惠体 2.0 65 Medium" panose="00020600040101010101" pitchFamily="18" charset="-122"/>
                  <a:ea typeface="阿里巴巴普惠体 2.0 65 Medium" panose="00020600040101010101" pitchFamily="18" charset="-122"/>
                  <a:cs typeface="阿里巴巴普惠体 2.0 65 Medium" panose="00020600040101010101" pitchFamily="18" charset="-122"/>
                  <a:sym typeface="+mn-ea"/>
                </a:rPr>
                <a:t>2</a:t>
              </a:r>
              <a:r>
                <a:rPr lang="en-US" altLang="zh-CN" dirty="0">
                  <a:solidFill>
                    <a:schemeClr val="tx1"/>
                  </a:solidFill>
                  <a:effectLst/>
                  <a:latin typeface="阿里巴巴普惠体 2.0 65 Medium" panose="00020600040101010101" pitchFamily="18" charset="-122"/>
                  <a:ea typeface="阿里巴巴普惠体 2.0 65 Medium" panose="00020600040101010101" pitchFamily="18" charset="-122"/>
                  <a:cs typeface="阿里巴巴普惠体 2.0 65 Medium" panose="00020600040101010101" pitchFamily="18" charset="-122"/>
                  <a:sym typeface="+mn-ea"/>
                </a:rPr>
                <a:t>s</a:t>
              </a:r>
              <a:r>
                <a:rPr lang="zh-CN" altLang="en-US" dirty="0">
                  <a:solidFill>
                    <a:schemeClr val="tx1"/>
                  </a:solidFill>
                  <a:effectLst/>
                  <a:latin typeface="阿里巴巴普惠体 2.0 65 Medium" panose="00020600040101010101" pitchFamily="18" charset="-122"/>
                  <a:ea typeface="阿里巴巴普惠体 2.0 65 Medium" panose="00020600040101010101" pitchFamily="18" charset="-122"/>
                  <a:cs typeface="阿里巴巴普惠体 2.0 65 Medium" panose="00020600040101010101" pitchFamily="18" charset="-122"/>
                  <a:sym typeface="+mn-ea"/>
                </a:rPr>
                <a:t>内</a:t>
              </a:r>
              <a:r>
                <a:rPr lang="en-US" altLang="zh-CN" dirty="0">
                  <a:solidFill>
                    <a:schemeClr val="tx1"/>
                  </a:solidFill>
                  <a:effectLst/>
                  <a:latin typeface="阿里巴巴普惠体 2.0 65 Medium" panose="00020600040101010101" pitchFamily="18" charset="-122"/>
                  <a:ea typeface="阿里巴巴普惠体 2.0 65 Medium" panose="00020600040101010101" pitchFamily="18" charset="-122"/>
                  <a:cs typeface="阿里巴巴普惠体 2.0 65 Medium" panose="00020600040101010101" pitchFamily="18" charset="-122"/>
                  <a:sym typeface="+mn-ea"/>
                </a:rPr>
                <a:t>AI</a:t>
              </a:r>
              <a:r>
                <a:rPr lang="zh-CN" altLang="en-US" dirty="0">
                  <a:solidFill>
                    <a:schemeClr val="tx1"/>
                  </a:solidFill>
                  <a:effectLst/>
                  <a:latin typeface="阿里巴巴普惠体 2.0 65 Medium" panose="00020600040101010101" pitchFamily="18" charset="-122"/>
                  <a:ea typeface="阿里巴巴普惠体 2.0 65 Medium" panose="00020600040101010101" pitchFamily="18" charset="-122"/>
                  <a:cs typeface="阿里巴巴普惠体 2.0 65 Medium" panose="00020600040101010101" pitchFamily="18" charset="-122"/>
                  <a:sym typeface="+mn-ea"/>
                </a:rPr>
                <a:t>反馈</a:t>
              </a:r>
              <a:endParaRPr lang="zh-CN" altLang="en-US" spc="0" dirty="0">
                <a:ln>
                  <a:noFill/>
                  <a:prstDash val="sysDot"/>
                </a:ln>
                <a:solidFill>
                  <a:schemeClr val="tx1"/>
                </a:solidFill>
                <a:effectLst/>
                <a:latin typeface="阿里巴巴普惠体 2.0 65 Medium" panose="00020600040101010101" pitchFamily="18" charset="-122"/>
                <a:ea typeface="阿里巴巴普惠体 2.0 65 Medium" panose="00020600040101010101" pitchFamily="18" charset="-122"/>
                <a:cs typeface="阿里巴巴普惠体 2.0 65 Medium" panose="00020600040101010101" pitchFamily="18" charset="-122"/>
                <a:sym typeface="+mn-ea"/>
              </a:endParaRPr>
            </a:p>
          </p:txBody>
        </p:sp>
        <p:sp>
          <p:nvSpPr>
            <p:cNvPr id="12" name="序号"/>
            <p:cNvSpPr txBox="1"/>
            <p:nvPr>
              <p:custDataLst>
                <p:tags r:id="rId5"/>
              </p:custDataLst>
            </p:nvPr>
          </p:nvSpPr>
          <p:spPr>
            <a:xfrm flipH="1">
              <a:off x="2157" y="8274"/>
              <a:ext cx="1159" cy="112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rm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01</a:t>
              </a:r>
              <a:endPara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5" name="组合 14"/>
          <p:cNvGrpSpPr/>
          <p:nvPr>
            <p:custDataLst>
              <p:tags r:id="rId6"/>
            </p:custDataLst>
          </p:nvPr>
        </p:nvGrpSpPr>
        <p:grpSpPr>
          <a:xfrm>
            <a:off x="6096000" y="1443990"/>
            <a:ext cx="5434330" cy="890270"/>
            <a:chOff x="8524" y="2399"/>
            <a:chExt cx="6779" cy="1402"/>
          </a:xfrm>
        </p:grpSpPr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9531" y="2632"/>
              <a:ext cx="1427" cy="589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noAutofit/>
            </a:bodyPr>
            <a:lstStyle/>
            <a:p>
              <a:pPr algn="ctr" fontAlgn="ctr">
                <a:lnSpc>
                  <a:spcPct val="150000"/>
                </a:lnSpc>
              </a:pPr>
              <a:r>
                <a:rPr lang="zh-CN" altLang="en-US" sz="1600" b="1" dirty="0">
                  <a:latin typeface="+mn-ea"/>
                </a:rPr>
                <a:t>个性化选择</a:t>
              </a:r>
              <a:endParaRPr lang="zh-CN" altLang="en-US" sz="1600" b="1" dirty="0">
                <a:latin typeface="+mn-ea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1093" y="2399"/>
              <a:ext cx="4210" cy="1123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noAutofit/>
            </a:bodyPr>
            <a:lstStyle>
              <a:defPPr>
                <a:defRPr lang="zh-CN"/>
              </a:defPPr>
              <a:lvl1pPr algn="just">
                <a:defRPr sz="1400" spc="0">
                  <a:ln>
                    <a:noFill/>
                    <a:prstDash val="sysDot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pc="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sym typeface="+mn-ea"/>
                </a:rPr>
                <a:t>超</a:t>
              </a:r>
              <a:r>
                <a:rPr lang="en-US" altLang="zh-CN" spc="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sym typeface="+mn-ea"/>
                </a:rPr>
                <a:t>40</a:t>
              </a:r>
              <a:r>
                <a:rPr lang="zh-CN" altLang="en-US" spc="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sym typeface="+mn-ea"/>
                </a:rPr>
                <a:t>种</a:t>
              </a:r>
              <a:r>
                <a:rPr lang="en-US" altLang="zh-CN" spc="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sym typeface="+mn-ea"/>
                </a:rPr>
                <a:t>AI Agent</a:t>
              </a:r>
              <a:r>
                <a:rPr lang="zh-CN" altLang="en-US" spc="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sym typeface="+mn-ea"/>
                </a:rPr>
                <a:t>，用户可根据自身需求选择，也可</a:t>
              </a:r>
              <a:r>
                <a:rPr lang="en-US" altLang="zh-CN" spc="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sym typeface="+mn-ea"/>
                </a:rPr>
                <a:t>1</a:t>
              </a:r>
              <a:r>
                <a:rPr lang="zh-CN" altLang="en-US" spc="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sym typeface="+mn-ea"/>
                </a:rPr>
                <a:t>分钟生成自己的</a:t>
              </a:r>
              <a:r>
                <a:rPr lang="en-US" altLang="zh-CN" spc="0" dirty="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sym typeface="+mn-ea"/>
                </a:rPr>
                <a:t>AI Agent</a:t>
              </a:r>
              <a:endParaRPr lang="en-US" altLang="zh-CN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endParaRPr>
            </a:p>
          </p:txBody>
        </p:sp>
        <p:sp>
          <p:nvSpPr>
            <p:cNvPr id="13" name="序号"/>
            <p:cNvSpPr txBox="1"/>
            <p:nvPr>
              <p:custDataLst>
                <p:tags r:id="rId9"/>
              </p:custDataLst>
            </p:nvPr>
          </p:nvSpPr>
          <p:spPr>
            <a:xfrm>
              <a:off x="8524" y="2399"/>
              <a:ext cx="1159" cy="112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rm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02</a:t>
              </a:r>
              <a:endPara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14" name="矩形 13"/>
            <p:cNvSpPr/>
            <p:nvPr>
              <p:custDataLst>
                <p:tags r:id="rId10"/>
              </p:custDataLst>
            </p:nvPr>
          </p:nvSpPr>
          <p:spPr>
            <a:xfrm rot="10800000">
              <a:off x="8524" y="3675"/>
              <a:ext cx="6779" cy="1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9" name="图片 18" descr="C:/Users/Administrator/Desktop/组 11 拷贝 6.png组 11 拷贝 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t="11" b="11"/>
          <a:stretch>
            <a:fillRect/>
          </a:stretch>
        </p:blipFill>
        <p:spPr>
          <a:xfrm>
            <a:off x="7289165" y="4714240"/>
            <a:ext cx="1360170" cy="1859280"/>
          </a:xfrm>
          <a:prstGeom prst="rect">
            <a:avLst/>
          </a:prstGeom>
        </p:spPr>
      </p:pic>
      <p:pic>
        <p:nvPicPr>
          <p:cNvPr id="21" name="图片 20" descr="C:/Users/Administrator/Desktop/组 11 拷贝 4.png组 11 拷贝 4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4" r="14"/>
          <a:stretch>
            <a:fillRect/>
          </a:stretch>
        </p:blipFill>
        <p:spPr>
          <a:xfrm>
            <a:off x="7294245" y="2421255"/>
            <a:ext cx="1360170" cy="18592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925" y="4704080"/>
            <a:ext cx="1377950" cy="1884045"/>
          </a:xfrm>
          <a:prstGeom prst="rect">
            <a:avLst/>
          </a:prstGeom>
        </p:spPr>
      </p:pic>
      <p:pic>
        <p:nvPicPr>
          <p:cNvPr id="4" name="图片 3" descr="C:/Users/Administrator/Desktop/组 11 拷贝 5.png组 11 拷贝 5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t="11" b="11"/>
          <a:stretch>
            <a:fillRect/>
          </a:stretch>
        </p:blipFill>
        <p:spPr>
          <a:xfrm>
            <a:off x="9054465" y="2421255"/>
            <a:ext cx="1360170" cy="1859280"/>
          </a:xfrm>
          <a:prstGeom prst="rect">
            <a:avLst/>
          </a:prstGeom>
        </p:spPr>
      </p:pic>
      <p:graphicFrame>
        <p:nvGraphicFramePr>
          <p:cNvPr id="17" name="表格 16"/>
          <p:cNvGraphicFramePr>
            <a:graphicFrameLocks noGrp="1"/>
          </p:cNvGraphicFramePr>
          <p:nvPr/>
        </p:nvGraphicFramePr>
        <p:xfrm>
          <a:off x="343472" y="1845310"/>
          <a:ext cx="5180249" cy="4935808"/>
        </p:xfrm>
        <a:graphic>
          <a:graphicData uri="http://schemas.openxmlformats.org/drawingml/2006/table">
            <a:tbl>
              <a:tblPr/>
              <a:tblGrid>
                <a:gridCol w="489656"/>
                <a:gridCol w="660033"/>
                <a:gridCol w="1387029"/>
                <a:gridCol w="2643531"/>
              </a:tblGrid>
              <a:tr h="265964">
                <a:tc rowSpan="22"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</a:t>
                      </a:r>
                      <a:endParaRPr lang="zh-CN" altLang="en-US" sz="9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AI</a:t>
                      </a:r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助手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AI</a:t>
                      </a:r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语音助手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长按触控条可进行简单的提问、搜索等问题解答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1938">
                <a:tc vMerge="1"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AI agent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多种特色智能体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多种知识深度、语音等不同的智能体，有生态拓展能力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0187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自定义创建智能体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用户可自定义创建不同性格的智能体，用户可以克隆自己的声音赋予智能体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9260">
                <a:tc vMerge="1"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实时翻译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交互方式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具备对话翻译、同传翻译、拍照翻译等多种方式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5853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支持语言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支持全球主流官方语言和核心地区小语种，目前支持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93</a:t>
                      </a:r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种语言互译，还在持续拓展中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6382">
                <a:tc vMerge="1"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日程记录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记录方式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记录声音，可存储音频和文字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5744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实现效果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通过眼镜可以快速的触发开始进行录音，录音时长支持到 </a:t>
                      </a:r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小时，每</a:t>
                      </a:r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分钟生成一次总结，例如：会议纪要提取、会议事项提取等等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6382">
                <a:tc vMerge="1">
                  <a:tcPr/>
                </a:tc>
                <a:tc rowSpan="15"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基础能力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超拟人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TTS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AI</a:t>
                      </a:r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回复语气拟人化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6075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蓝牙音乐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可使用蓝牙播放音乐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9779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蓝牙电话</a:t>
                      </a:r>
                      <a:r>
                        <a:rPr lang="en-US" altLang="zh-CN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/IP call</a:t>
                      </a:r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（飞书、微信）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可直接通过眼镜收音、播放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6075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消息提醒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开启后来短信、微信等会有提醒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7408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备忘提醒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通过语音的方式来记录用户的事项，同步到手机日历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6075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灵活配置手势触控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前后滑动、轻触连击两次、长按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9779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佩戴检测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眼镜在有电的状态下，佩戴上自动进入工作状态，佩戴成功有提示音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6075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长记忆（用户画像）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大模型长记忆用户姓名、习惯、问题等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6382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AI</a:t>
                      </a:r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搜索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可对用户问题搜索准确回答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6075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导航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可进行骑行、步行的导航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6075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生成图片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可以让大模型生成一张图片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6075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周边美食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赋予位置权限，可以搜索周边的美食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6075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天气查询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赋予位置权限。可查询当地、外地天气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6075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新闻查询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可以查询最新的各种新闻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6075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股票查询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可查询近期股票大盘的情况</a:t>
                      </a:r>
                      <a:endParaRPr lang="zh-CN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453" marR="5453" marT="5453" marB="0" anchor="ctr">
                    <a:lnL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F23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165205" y="76880"/>
            <a:ext cx="9489158" cy="611184"/>
          </a:xfrm>
        </p:spPr>
        <p:txBody>
          <a:bodyPr>
            <a:normAutofit fontScale="90000"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altLang="zh-CN" dirty="0">
                <a:sym typeface="+mn-ea"/>
              </a:rPr>
              <a:t>AiNex</a:t>
            </a:r>
            <a:r>
              <a:rPr lang="zh-CN" altLang="en-US" dirty="0">
                <a:sym typeface="+mn-ea"/>
              </a:rPr>
              <a:t>应用端各类</a:t>
            </a:r>
            <a:r>
              <a:rPr lang="zh-CN" altLang="en-US" dirty="0">
                <a:latin typeface="微软雅黑" charset="0"/>
                <a:ea typeface="微软雅黑" charset="0"/>
                <a:sym typeface="+mn-ea"/>
              </a:rPr>
              <a:t>应用场景</a:t>
            </a:r>
            <a:r>
              <a:rPr lang="en-US" altLang="zh-CN" dirty="0">
                <a:latin typeface="微软雅黑" charset="0"/>
                <a:ea typeface="微软雅黑" charset="0"/>
                <a:sym typeface="+mn-ea"/>
              </a:rPr>
              <a:t> </a:t>
            </a:r>
            <a:r>
              <a:rPr lang="zh-CN" altLang="en-US" dirty="0">
                <a:latin typeface="微软雅黑" charset="0"/>
                <a:ea typeface="微软雅黑" charset="0"/>
                <a:sym typeface="+mn-ea"/>
              </a:rPr>
              <a:t>（</a:t>
            </a:r>
            <a:r>
              <a:rPr lang="en-US" altLang="zh-CN" dirty="0">
                <a:latin typeface="微软雅黑" charset="0"/>
                <a:ea typeface="微软雅黑" charset="0"/>
                <a:sym typeface="+mn-ea"/>
              </a:rPr>
              <a:t>3</a:t>
            </a:r>
            <a:r>
              <a:rPr lang="zh-CN" altLang="en-US" dirty="0">
                <a:latin typeface="微软雅黑" charset="0"/>
                <a:ea typeface="微软雅黑" charset="0"/>
                <a:sym typeface="+mn-ea"/>
              </a:rPr>
              <a:t>）</a:t>
            </a:r>
            <a:r>
              <a:rPr lang="zh-CN" altLang="en-US" kern="100" dirty="0">
                <a:cs typeface="Times New Roman" panose="02020503050405090304" pitchFamily="18" charset="0"/>
                <a:sym typeface="+mn-ea"/>
              </a:rPr>
              <a:t>支持</a:t>
            </a:r>
            <a:r>
              <a:rPr lang="en-US" altLang="zh-CN" kern="100" dirty="0">
                <a:cs typeface="Times New Roman" panose="02020503050405090304" pitchFamily="18" charset="0"/>
                <a:sym typeface="+mn-ea"/>
              </a:rPr>
              <a:t>100</a:t>
            </a:r>
            <a:r>
              <a:rPr lang="zh-CN" altLang="en-US" kern="100" dirty="0">
                <a:cs typeface="Times New Roman" panose="02020503050405090304" pitchFamily="18" charset="0"/>
                <a:sym typeface="+mn-ea"/>
              </a:rPr>
              <a:t>种以上的语言同声传译</a:t>
            </a:r>
            <a:endParaRPr lang="zh-CN" altLang="en-US" dirty="0"/>
          </a:p>
        </p:txBody>
      </p:sp>
      <p:grpSp>
        <p:nvGrpSpPr>
          <p:cNvPr id="6" name="组合 5"/>
          <p:cNvGrpSpPr/>
          <p:nvPr/>
        </p:nvGrpSpPr>
        <p:grpSpPr>
          <a:xfrm>
            <a:off x="3935724" y="1340855"/>
            <a:ext cx="5507544" cy="5027047"/>
            <a:chOff x="9109" y="2120"/>
            <a:chExt cx="8673" cy="7917"/>
          </a:xfrm>
        </p:grpSpPr>
        <p:sp>
          <p:nvSpPr>
            <p:cNvPr id="17" name="矩形: 圆角 16"/>
            <p:cNvSpPr/>
            <p:nvPr>
              <p:custDataLst>
                <p:tags r:id="rId1"/>
              </p:custDataLst>
            </p:nvPr>
          </p:nvSpPr>
          <p:spPr>
            <a:xfrm>
              <a:off x="9109" y="2120"/>
              <a:ext cx="8673" cy="7917"/>
            </a:xfrm>
            <a:prstGeom prst="roundRect">
              <a:avLst>
                <a:gd name="adj" fmla="val 3833"/>
              </a:avLst>
            </a:prstGeom>
            <a:solidFill>
              <a:schemeClr val="accent5">
                <a:lumMod val="60000"/>
                <a:lumOff val="40000"/>
                <a:alpha val="10000"/>
              </a:schemeClr>
            </a:solidFill>
            <a:ln w="38100">
              <a:solidFill>
                <a:srgbClr val="B4A0C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2"/>
              </p:custDataLst>
            </p:nvPr>
          </p:nvSpPr>
          <p:spPr>
            <a:xfrm>
              <a:off x="10451" y="2237"/>
              <a:ext cx="5989" cy="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Aft>
                  <a:spcPts val="1200"/>
                </a:spcAft>
              </a:pPr>
              <a:r>
                <a:rPr lang="en-US" altLang="zh-CN" sz="2400" dirty="0">
                  <a:latin typeface="微软雅黑" charset="0"/>
                  <a:ea typeface="微软雅黑" charset="0"/>
                </a:rPr>
                <a:t>AI</a:t>
              </a:r>
              <a:r>
                <a:rPr lang="zh-CN" altLang="en-US" sz="2400" dirty="0">
                  <a:latin typeface="微软雅黑" charset="0"/>
                  <a:ea typeface="微软雅黑" charset="0"/>
                </a:rPr>
                <a:t>多语言双向同传</a:t>
              </a:r>
              <a:endParaRPr lang="zh-CN" altLang="en-US" sz="2400" dirty="0">
                <a:latin typeface="微软雅黑" charset="0"/>
                <a:ea typeface="微软雅黑" charset="0"/>
              </a:endParaRPr>
            </a:p>
          </p:txBody>
        </p:sp>
        <p:cxnSp>
          <p:nvCxnSpPr>
            <p:cNvPr id="24" name="直接连接符 23"/>
            <p:cNvCxnSpPr/>
            <p:nvPr>
              <p:custDataLst>
                <p:tags r:id="rId3"/>
              </p:custDataLst>
            </p:nvPr>
          </p:nvCxnSpPr>
          <p:spPr>
            <a:xfrm>
              <a:off x="9469" y="3014"/>
              <a:ext cx="7908" cy="0"/>
            </a:xfrm>
            <a:prstGeom prst="line">
              <a:avLst/>
            </a:prstGeom>
            <a:ln w="19050">
              <a:solidFill>
                <a:srgbClr val="B4A0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7"/>
            <p:cNvSpPr txBox="1"/>
            <p:nvPr>
              <p:custDataLst>
                <p:tags r:id="rId4"/>
              </p:custDataLst>
            </p:nvPr>
          </p:nvSpPr>
          <p:spPr>
            <a:xfrm>
              <a:off x="9718" y="3424"/>
              <a:ext cx="7660" cy="5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l">
                <a:buFont typeface="Arial" panose="020B0604020202090204" pitchFamily="34" charset="0"/>
              </a:pPr>
              <a:r>
                <a:rPr lang="zh-CN" altLang="en-US" sz="1600" dirty="0"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支持多种语言的双向同传，可满足旅游中复杂语言环境的场景需求；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>
                <a:buFont typeface="Arial" panose="020B0604020202090204" pitchFamily="34" charset="0"/>
              </a:pP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>
                <a:buFont typeface="Arial" panose="020B0604020202090204" pitchFamily="34" charset="0"/>
              </a:pP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l">
                <a:buFont typeface="Arial" panose="020B0604020202090204" pitchFamily="34" charset="0"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针对上下文进行语义理解，确保翻译的高准确率；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>
                <a:lnSpc>
                  <a:spcPct val="130000"/>
                </a:lnSpc>
                <a:spcAft>
                  <a:spcPts val="1200"/>
                </a:spcAft>
              </a:pP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>
                <a:lnSpc>
                  <a:spcPct val="130000"/>
                </a:lnSpc>
                <a:spcAft>
                  <a:spcPts val="1200"/>
                </a:spcAft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离线模型</a:t>
              </a:r>
              <a:r>
                <a:rPr lang="zh-CN" altLang="en-US" sz="1600" dirty="0">
                  <a:latin typeface="微软雅黑" charset="0"/>
                  <a:ea typeface="微软雅黑" charset="0"/>
                  <a:cs typeface="微软雅黑" charset="0"/>
                </a:rPr>
                <a:t>，无需联网仍可使用，快速便捷，安全稳定；</a:t>
              </a:r>
              <a:endParaRPr lang="zh-CN" altLang="en-US" sz="1600" dirty="0">
                <a:latin typeface="微软雅黑" charset="0"/>
                <a:ea typeface="微软雅黑" charset="0"/>
                <a:cs typeface="微软雅黑" charset="0"/>
              </a:endParaRPr>
            </a:p>
            <a:p>
              <a:pPr>
                <a:lnSpc>
                  <a:spcPct val="130000"/>
                </a:lnSpc>
                <a:spcAft>
                  <a:spcPts val="1200"/>
                </a:spcAft>
              </a:pPr>
              <a:r>
                <a:rPr lang="zh-CN" altLang="en-US" sz="1600" dirty="0">
                  <a:latin typeface="微软雅黑" charset="0"/>
                  <a:ea typeface="微软雅黑" charset="0"/>
                  <a:cs typeface="微软雅黑" charset="0"/>
                </a:rPr>
                <a:t>从沟通中提取关键信息，自动生成沟通纪要，提升信息记录效率。</a:t>
              </a:r>
              <a:endParaRPr lang="zh-CN" altLang="en-US" sz="1600" dirty="0">
                <a:latin typeface="微软雅黑" charset="0"/>
                <a:ea typeface="微软雅黑" charset="0"/>
                <a:cs typeface="微软雅黑" charset="0"/>
              </a:endParaRPr>
            </a:p>
            <a:p>
              <a:pPr>
                <a:buFont typeface="Arial" panose="020B0604020202090204" pitchFamily="34" charset="0"/>
              </a:pPr>
              <a:endParaRPr lang="zh-CN" altLang="en-US" sz="1600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  <p:pic>
        <p:nvPicPr>
          <p:cNvPr id="28" name="1月信息流03" descr="1月信息流03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4457" y="1123833"/>
            <a:ext cx="2984609" cy="5305971"/>
          </a:xfrm>
          <a:prstGeom prst="rect">
            <a:avLst/>
          </a:prstGeom>
        </p:spPr>
      </p:pic>
      <p:pic>
        <p:nvPicPr>
          <p:cNvPr id="3" name="pasted-image.tiff" descr="pasted-image.tif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153789" y="2270312"/>
            <a:ext cx="3596548" cy="4078166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1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165100" y="76835"/>
            <a:ext cx="10700385" cy="610870"/>
          </a:xfrm>
        </p:spPr>
        <p:txBody>
          <a:bodyPr>
            <a:normAutofit fontScale="90000"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altLang="zh-CN" dirty="0">
                <a:sym typeface="+mn-ea"/>
              </a:rPr>
              <a:t>AiNex</a:t>
            </a:r>
            <a:r>
              <a:rPr lang="zh-CN" altLang="en-US" dirty="0">
                <a:sym typeface="+mn-ea"/>
              </a:rPr>
              <a:t>应用端各类</a:t>
            </a:r>
            <a:r>
              <a:rPr lang="zh-CN" altLang="en-US" dirty="0">
                <a:latin typeface="微软雅黑" charset="0"/>
                <a:ea typeface="微软雅黑" charset="0"/>
                <a:sym typeface="+mn-ea"/>
              </a:rPr>
              <a:t>应用场景</a:t>
            </a:r>
            <a:r>
              <a:rPr lang="en-US" altLang="zh-CN" dirty="0">
                <a:latin typeface="微软雅黑" charset="0"/>
                <a:ea typeface="微软雅黑" charset="0"/>
                <a:sym typeface="+mn-ea"/>
              </a:rPr>
              <a:t> </a:t>
            </a:r>
            <a:r>
              <a:rPr lang="zh-CN" altLang="en-US" dirty="0">
                <a:latin typeface="微软雅黑" charset="0"/>
                <a:ea typeface="微软雅黑" charset="0"/>
                <a:sym typeface="+mn-ea"/>
              </a:rPr>
              <a:t>（</a:t>
            </a:r>
            <a:r>
              <a:rPr lang="en-US" altLang="zh-CN" dirty="0">
                <a:latin typeface="微软雅黑" charset="0"/>
                <a:ea typeface="微软雅黑" charset="0"/>
                <a:sym typeface="+mn-ea"/>
              </a:rPr>
              <a:t>4</a:t>
            </a:r>
            <a:r>
              <a:rPr lang="zh-CN" altLang="en-US" dirty="0">
                <a:latin typeface="微软雅黑" charset="0"/>
                <a:ea typeface="微软雅黑" charset="0"/>
                <a:sym typeface="+mn-ea"/>
              </a:rPr>
              <a:t>）</a:t>
            </a:r>
            <a:r>
              <a:rPr lang="zh-CN" altLang="en-US" kern="100" dirty="0">
                <a:cs typeface="Times New Roman" panose="02020503050405090304" pitchFamily="18" charset="0"/>
                <a:sym typeface="+mn-ea"/>
              </a:rPr>
              <a:t>随身记录，沟通纪要即时生成，随时回溯</a:t>
            </a:r>
            <a:endParaRPr lang="zh-CN" altLang="en-US" dirty="0"/>
          </a:p>
        </p:txBody>
      </p:sp>
      <p:pic>
        <p:nvPicPr>
          <p:cNvPr id="3" name="pasted-image.tiff" descr="pasted-image.tif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513436" y="2534479"/>
            <a:ext cx="3596548" cy="4078166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grpSp>
        <p:nvGrpSpPr>
          <p:cNvPr id="7" name="组合 6"/>
          <p:cNvGrpSpPr/>
          <p:nvPr/>
        </p:nvGrpSpPr>
        <p:grpSpPr>
          <a:xfrm>
            <a:off x="5581787" y="1081599"/>
            <a:ext cx="4644564" cy="5085936"/>
            <a:chOff x="13643" y="2636"/>
            <a:chExt cx="17393" cy="12193"/>
          </a:xfrm>
        </p:grpSpPr>
        <p:sp>
          <p:nvSpPr>
            <p:cNvPr id="8" name="矩形: 圆角 26"/>
            <p:cNvSpPr/>
            <p:nvPr>
              <p:custDataLst>
                <p:tags r:id="rId3"/>
              </p:custDataLst>
            </p:nvPr>
          </p:nvSpPr>
          <p:spPr>
            <a:xfrm>
              <a:off x="13643" y="2636"/>
              <a:ext cx="17393" cy="12193"/>
            </a:xfrm>
            <a:prstGeom prst="roundRect">
              <a:avLst>
                <a:gd name="adj" fmla="val 3833"/>
              </a:avLst>
            </a:prstGeom>
            <a:solidFill>
              <a:schemeClr val="accent5">
                <a:lumMod val="60000"/>
                <a:lumOff val="40000"/>
                <a:alpha val="10000"/>
              </a:schemeClr>
            </a:solidFill>
            <a:ln w="38100">
              <a:solidFill>
                <a:srgbClr val="B4A0C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4"/>
              </p:custDataLst>
            </p:nvPr>
          </p:nvSpPr>
          <p:spPr>
            <a:xfrm>
              <a:off x="15873" y="4002"/>
              <a:ext cx="13468" cy="1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Aft>
                  <a:spcPts val="1200"/>
                </a:spcAft>
              </a:pPr>
              <a:r>
                <a:rPr lang="en-US" altLang="zh-CN" sz="2400" dirty="0">
                  <a:latin typeface="微软雅黑" charset="0"/>
                  <a:ea typeface="微软雅黑" charset="0"/>
                </a:rPr>
                <a:t>AI</a:t>
              </a:r>
              <a:r>
                <a:rPr lang="zh-CN" altLang="en-US" sz="2400" dirty="0">
                  <a:latin typeface="微软雅黑" charset="0"/>
                  <a:ea typeface="微软雅黑" charset="0"/>
                </a:rPr>
                <a:t>随身记</a:t>
              </a:r>
              <a:r>
                <a:rPr lang="en-US" altLang="zh-CN" sz="2400" dirty="0">
                  <a:latin typeface="微软雅黑" charset="0"/>
                  <a:ea typeface="微软雅黑" charset="0"/>
                </a:rPr>
                <a:t> </a:t>
              </a:r>
              <a:r>
                <a:rPr lang="zh-CN" altLang="en-US" sz="2400" dirty="0">
                  <a:latin typeface="微软雅黑" charset="0"/>
                  <a:ea typeface="微软雅黑" charset="0"/>
                </a:rPr>
                <a:t>掌握沟通重点</a:t>
              </a:r>
              <a:endParaRPr lang="zh-CN" altLang="en-US" sz="2400" dirty="0">
                <a:latin typeface="微软雅黑" charset="0"/>
                <a:ea typeface="微软雅黑" charset="0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5"/>
              </p:custDataLst>
            </p:nvPr>
          </p:nvCxnSpPr>
          <p:spPr>
            <a:xfrm>
              <a:off x="13909" y="5556"/>
              <a:ext cx="15817" cy="0"/>
            </a:xfrm>
            <a:prstGeom prst="line">
              <a:avLst/>
            </a:prstGeom>
            <a:ln w="19050">
              <a:solidFill>
                <a:srgbClr val="B4A0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7"/>
            <p:cNvSpPr txBox="1"/>
            <p:nvPr>
              <p:custDataLst>
                <p:tags r:id="rId6"/>
              </p:custDataLst>
            </p:nvPr>
          </p:nvSpPr>
          <p:spPr>
            <a:xfrm>
              <a:off x="14407" y="6376"/>
              <a:ext cx="15321" cy="64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l">
                <a:buFont typeface="Arial" panose="020B0604020202090204" pitchFamily="34" charset="0"/>
              </a:pPr>
              <a:r>
                <a:rPr lang="zh-CN" altLang="en-US" sz="1600" dirty="0"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沟通过程全录音记录，自动保存本地随时可回溯；</a:t>
              </a:r>
              <a:endParaRPr lang="zh-CN" altLang="en-US" sz="1600" dirty="0">
                <a:latin typeface="微软雅黑" charset="0"/>
                <a:ea typeface="微软雅黑" charset="0"/>
                <a:cs typeface="微软雅黑" charset="0"/>
                <a:sym typeface="+mn-ea"/>
              </a:endParaRPr>
            </a:p>
            <a:p>
              <a:pPr algn="l">
                <a:buFont typeface="Arial" panose="020B0604020202090204" pitchFamily="34" charset="0"/>
              </a:pPr>
              <a:endParaRPr lang="zh-CN" altLang="en-US" sz="1600" dirty="0">
                <a:latin typeface="微软雅黑" charset="0"/>
                <a:ea typeface="微软雅黑" charset="0"/>
                <a:cs typeface="微软雅黑" charset="0"/>
                <a:sym typeface="+mn-ea"/>
              </a:endParaRPr>
            </a:p>
            <a:p>
              <a:pPr algn="l">
                <a:buFont typeface="Arial" panose="020B0604020202090204" pitchFamily="34" charset="0"/>
              </a:pPr>
              <a:endParaRPr lang="zh-CN" altLang="en-US" sz="1600" dirty="0">
                <a:latin typeface="微软雅黑" charset="0"/>
                <a:ea typeface="微软雅黑" charset="0"/>
                <a:cs typeface="微软雅黑" charset="0"/>
              </a:endParaRPr>
            </a:p>
            <a:p>
              <a:pPr algn="l">
                <a:buFont typeface="Arial" panose="020B0604020202090204" pitchFamily="34" charset="0"/>
              </a:pPr>
              <a:r>
                <a:rPr lang="zh-CN" altLang="en-US" sz="1600" dirty="0"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沟通语音转文字，</a:t>
              </a:r>
              <a:r>
                <a:rPr lang="en-US" altLang="zh-CN" sz="1600" dirty="0"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AI</a:t>
              </a:r>
              <a:r>
                <a:rPr lang="zh-CN" altLang="en-US" sz="1600" dirty="0">
                  <a:latin typeface="微软雅黑" charset="0"/>
                  <a:ea typeface="微软雅黑" charset="0"/>
                  <a:cs typeface="微软雅黑" charset="0"/>
                  <a:sym typeface="+mn-ea"/>
                </a:rPr>
                <a:t>自动生成全天游览记录。</a:t>
              </a:r>
              <a:endParaRPr lang="en-US" altLang="zh-CN" sz="1600" dirty="0">
                <a:latin typeface="微软雅黑" charset="0"/>
                <a:ea typeface="微软雅黑" charset="0"/>
                <a:cs typeface="微软雅黑" charset="0"/>
                <a:sym typeface="+mn-ea"/>
              </a:endParaRPr>
            </a:p>
            <a:p>
              <a:pPr algn="l">
                <a:buFont typeface="Arial" panose="020B0604020202090204" pitchFamily="34" charset="0"/>
              </a:pPr>
              <a:endParaRPr lang="en-US" altLang="zh-CN" sz="1600" dirty="0">
                <a:latin typeface="微软雅黑" charset="0"/>
                <a:ea typeface="微软雅黑" charset="0"/>
                <a:cs typeface="微软雅黑" charset="0"/>
                <a:sym typeface="+mn-ea"/>
              </a:endParaRPr>
            </a:p>
            <a:p>
              <a:pPr algn="l">
                <a:buFont typeface="Arial" panose="020B0604020202090204" pitchFamily="34" charset="0"/>
              </a:pPr>
              <a:r>
                <a:rPr lang="en-US" altLang="zh-CN" sz="1600" dirty="0">
                  <a:latin typeface="微软雅黑" charset="0"/>
                  <a:ea typeface="微软雅黑" charset="0"/>
                  <a:cs typeface="微软雅黑" charset="0"/>
                </a:rPr>
                <a:t>AI</a:t>
              </a:r>
              <a:r>
                <a:rPr lang="zh-CN" altLang="en-US" sz="1600" dirty="0">
                  <a:latin typeface="微软雅黑" charset="0"/>
                  <a:ea typeface="微软雅黑" charset="0"/>
                  <a:cs typeface="微软雅黑" charset="0"/>
                </a:rPr>
                <a:t>拍摄眼镜可快速风景、记录小孩照片，生成旅游故事</a:t>
              </a:r>
              <a:endParaRPr lang="zh-CN" altLang="en-US" sz="1600" dirty="0">
                <a:latin typeface="微软雅黑" charset="0"/>
                <a:ea typeface="微软雅黑" charset="0"/>
                <a:cs typeface="微软雅黑" charset="0"/>
              </a:endParaRPr>
            </a:p>
            <a:p>
              <a:pPr algn="l">
                <a:buFont typeface="Arial" panose="020B0604020202090204" pitchFamily="34" charset="0"/>
              </a:pPr>
              <a:endParaRPr lang="zh-CN" altLang="en-US" sz="1600" dirty="0">
                <a:latin typeface="微软雅黑" charset="0"/>
                <a:ea typeface="微软雅黑" charset="0"/>
                <a:cs typeface="微软雅黑" charset="0"/>
              </a:endParaRPr>
            </a:p>
          </p:txBody>
        </p:sp>
      </p:grpSp>
      <p:pic>
        <p:nvPicPr>
          <p:cNvPr id="12" name="Picture 5" descr="A screenshot of a cell phone&#10;&#10;Description automatically generated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833" y="1077772"/>
            <a:ext cx="2491218" cy="4819805"/>
          </a:xfrm>
          <a:prstGeom prst="rect">
            <a:avLst/>
          </a:prstGeom>
        </p:spPr>
      </p:pic>
      <p:pic>
        <p:nvPicPr>
          <p:cNvPr id="13" name="Picture 8" descr="A screenshot of a phone&#10;&#10;Description automatically generated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56" y="1077771"/>
            <a:ext cx="2491218" cy="521969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031808" y="2655731"/>
            <a:ext cx="6128385" cy="706755"/>
          </a:xfrm>
        </p:spPr>
        <p:txBody>
          <a:bodyPr/>
          <a:lstStyle/>
          <a:p>
            <a:r>
              <a:rPr lang="en-US" altLang="zh-CN"/>
              <a:t>04-2 </a:t>
            </a:r>
            <a:r>
              <a:rPr lang="zh-CN" altLang="en-US"/>
              <a:t>合作方式及商务模式</a:t>
            </a:r>
            <a:endParaRPr lang="zh-CN" altLang="en-US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165205" y="76880"/>
            <a:ext cx="9489158" cy="611184"/>
          </a:xfrm>
        </p:spPr>
        <p:txBody>
          <a:bodyPr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zh-CN" altLang="en-US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合作模式（</a:t>
            </a:r>
            <a:r>
              <a:rPr lang="en-US" altLang="zh-CN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1</a:t>
            </a:r>
            <a:r>
              <a:rPr lang="zh-CN" altLang="en-US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）：硬件打通，软件联通，云端及</a:t>
            </a:r>
            <a:r>
              <a:rPr lang="en-US" altLang="zh-CN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AI</a:t>
            </a:r>
            <a:r>
              <a:rPr lang="zh-CN" altLang="en-US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赋能</a:t>
            </a:r>
            <a:endParaRPr lang="zh-CN" altLang="en-US" dirty="0">
              <a:latin typeface="微软雅黑" charset="0"/>
              <a:ea typeface="微软雅黑" charset="0"/>
              <a:cs typeface="微软雅黑" charset="0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80365" y="3192768"/>
            <a:ext cx="11431270" cy="2554605"/>
            <a:chOff x="1361" y="5119"/>
            <a:chExt cx="18002" cy="4023"/>
          </a:xfrm>
        </p:grpSpPr>
        <p:sp>
          <p:nvSpPr>
            <p:cNvPr id="3" name="矩形: 圆角 270"/>
            <p:cNvSpPr/>
            <p:nvPr>
              <p:custDataLst>
                <p:tags r:id="rId1"/>
              </p:custDataLst>
            </p:nvPr>
          </p:nvSpPr>
          <p:spPr>
            <a:xfrm>
              <a:off x="1361" y="6491"/>
              <a:ext cx="4207" cy="847"/>
            </a:xfrm>
            <a:prstGeom prst="roundRect">
              <a:avLst>
                <a:gd name="adj" fmla="val 10397"/>
              </a:avLst>
            </a:prstGeom>
            <a:solidFill>
              <a:srgbClr val="1360F3">
                <a:alpha val="10000"/>
              </a:srgbClr>
            </a:solidFill>
            <a:ln w="12700">
              <a:solidFill>
                <a:srgbClr val="0B85CF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2"/>
              </p:custDataLst>
            </p:nvPr>
          </p:nvSpPr>
          <p:spPr>
            <a:xfrm>
              <a:off x="2076" y="6694"/>
              <a:ext cx="2542" cy="43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algn="ctr">
                <a:defRPr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chemeClr val="tx1"/>
                  </a:solidFill>
                  <a:latin typeface="微软雅黑" charset="0"/>
                  <a:ea typeface="微软雅黑" charset="0"/>
                </a:rPr>
                <a:t>终端硬件（伙伴提供）</a:t>
              </a:r>
              <a:endParaRPr lang="zh-CN" altLang="en-US" dirty="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9" name="矩形: 圆角 272"/>
            <p:cNvSpPr/>
            <p:nvPr>
              <p:custDataLst>
                <p:tags r:id="rId3"/>
              </p:custDataLst>
            </p:nvPr>
          </p:nvSpPr>
          <p:spPr>
            <a:xfrm>
              <a:off x="6837" y="6086"/>
              <a:ext cx="4207" cy="1442"/>
            </a:xfrm>
            <a:prstGeom prst="roundRect">
              <a:avLst>
                <a:gd name="adj" fmla="val 10397"/>
              </a:avLst>
            </a:prstGeom>
            <a:solidFill>
              <a:srgbClr val="1360F3">
                <a:alpha val="10000"/>
              </a:srgbClr>
            </a:solidFill>
            <a:ln w="12700">
              <a:solidFill>
                <a:srgbClr val="0B85CF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4"/>
              </p:custDataLst>
            </p:nvPr>
          </p:nvSpPr>
          <p:spPr>
            <a:xfrm>
              <a:off x="7862" y="6203"/>
              <a:ext cx="2159" cy="43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algn="ctr">
                <a:defRPr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>
                  <a:solidFill>
                    <a:schemeClr val="tx1"/>
                  </a:solidFill>
                  <a:latin typeface="微软雅黑" charset="0"/>
                  <a:ea typeface="微软雅黑" charset="0"/>
                  <a:cs typeface="微软雅黑" charset="0"/>
                </a:rPr>
                <a:t>AiNex</a:t>
              </a:r>
              <a:r>
                <a:rPr lang="zh-CN" altLang="en-US" dirty="0">
                  <a:solidFill>
                    <a:schemeClr val="tx1"/>
                  </a:solidFill>
                  <a:latin typeface="微软雅黑" charset="0"/>
                  <a:ea typeface="微软雅黑" charset="0"/>
                  <a:cs typeface="微软雅黑" charset="0"/>
                </a:rPr>
                <a:t>硬件</a:t>
              </a:r>
              <a:r>
                <a:rPr lang="en-US" altLang="zh-CN" dirty="0">
                  <a:solidFill>
                    <a:schemeClr val="tx1"/>
                  </a:solidFill>
                  <a:latin typeface="微软雅黑" charset="0"/>
                  <a:ea typeface="微软雅黑" charset="0"/>
                  <a:cs typeface="微软雅黑" charset="0"/>
                </a:rPr>
                <a:t>API</a:t>
              </a:r>
              <a:r>
                <a:rPr lang="zh-CN" altLang="en-US" dirty="0">
                  <a:solidFill>
                    <a:schemeClr val="tx1"/>
                  </a:solidFill>
                  <a:latin typeface="微软雅黑" charset="0"/>
                  <a:ea typeface="微软雅黑" charset="0"/>
                  <a:cs typeface="微软雅黑" charset="0"/>
                </a:rPr>
                <a:t>接口</a:t>
              </a:r>
              <a:endParaRPr lang="en-US" altLang="zh-CN" dirty="0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1" name="矩形: 圆角 274"/>
            <p:cNvSpPr/>
            <p:nvPr>
              <p:custDataLst>
                <p:tags r:id="rId5"/>
              </p:custDataLst>
            </p:nvPr>
          </p:nvSpPr>
          <p:spPr>
            <a:xfrm>
              <a:off x="6977" y="6755"/>
              <a:ext cx="1819" cy="600"/>
            </a:xfrm>
            <a:prstGeom prst="roundRect">
              <a:avLst>
                <a:gd name="adj" fmla="val 10397"/>
              </a:avLst>
            </a:prstGeom>
            <a:solidFill>
              <a:srgbClr val="1360F3">
                <a:alpha val="10000"/>
              </a:srgbClr>
            </a:solidFill>
            <a:ln w="12700">
              <a:solidFill>
                <a:srgbClr val="0B85CF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12" name="矩形: 圆角 275"/>
            <p:cNvSpPr/>
            <p:nvPr>
              <p:custDataLst>
                <p:tags r:id="rId6"/>
              </p:custDataLst>
            </p:nvPr>
          </p:nvSpPr>
          <p:spPr>
            <a:xfrm>
              <a:off x="9080" y="6755"/>
              <a:ext cx="1819" cy="600"/>
            </a:xfrm>
            <a:prstGeom prst="roundRect">
              <a:avLst>
                <a:gd name="adj" fmla="val 10397"/>
              </a:avLst>
            </a:prstGeom>
            <a:solidFill>
              <a:srgbClr val="1360F3">
                <a:alpha val="10000"/>
              </a:srgbClr>
            </a:solidFill>
            <a:ln w="12700">
              <a:solidFill>
                <a:srgbClr val="0B85CF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7"/>
              </p:custDataLst>
            </p:nvPr>
          </p:nvSpPr>
          <p:spPr>
            <a:xfrm>
              <a:off x="7318" y="6854"/>
              <a:ext cx="1115" cy="436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algn="ctr">
                <a:defRPr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chemeClr val="tx1"/>
                  </a:solidFill>
                  <a:latin typeface="微软雅黑" charset="0"/>
                  <a:ea typeface="微软雅黑" charset="0"/>
                </a:rPr>
                <a:t>端控接口</a:t>
              </a:r>
              <a:endParaRPr lang="zh-CN" altLang="en-US" dirty="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8"/>
              </p:custDataLst>
            </p:nvPr>
          </p:nvSpPr>
          <p:spPr>
            <a:xfrm>
              <a:off x="9322" y="6854"/>
              <a:ext cx="1357" cy="436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algn="ctr">
                <a:defRPr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>
                  <a:solidFill>
                    <a:schemeClr val="tx1"/>
                  </a:solidFill>
                  <a:latin typeface="微软雅黑" charset="0"/>
                  <a:ea typeface="微软雅黑" charset="0"/>
                  <a:cs typeface="微软雅黑" charset="0"/>
                </a:rPr>
                <a:t>AI</a:t>
              </a:r>
              <a:r>
                <a:rPr lang="zh-CN" altLang="en-US" dirty="0">
                  <a:solidFill>
                    <a:schemeClr val="tx1"/>
                  </a:solidFill>
                  <a:latin typeface="微软雅黑" charset="0"/>
                  <a:ea typeface="微软雅黑" charset="0"/>
                  <a:cs typeface="微软雅黑" charset="0"/>
                </a:rPr>
                <a:t>应用协议</a:t>
              </a:r>
              <a:endParaRPr lang="en-US" altLang="zh-CN" dirty="0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9"/>
              </p:custDataLst>
            </p:nvPr>
          </p:nvSpPr>
          <p:spPr>
            <a:xfrm>
              <a:off x="8740" y="5983"/>
              <a:ext cx="146" cy="436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algn="ctr">
                <a:defRPr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endParaRPr lang="en-US" altLang="zh-CN" dirty="0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6" name="矩形: 圆角 292"/>
            <p:cNvSpPr/>
            <p:nvPr>
              <p:custDataLst>
                <p:tags r:id="rId10"/>
              </p:custDataLst>
            </p:nvPr>
          </p:nvSpPr>
          <p:spPr>
            <a:xfrm rot="10800000">
              <a:off x="15972" y="5638"/>
              <a:ext cx="3391" cy="2674"/>
            </a:xfrm>
            <a:prstGeom prst="roundRect">
              <a:avLst>
                <a:gd name="adj" fmla="val 6570"/>
              </a:avLst>
            </a:prstGeom>
            <a:solidFill>
              <a:srgbClr val="1360F3">
                <a:alpha val="10000"/>
              </a:srgbClr>
            </a:solidFill>
            <a:ln w="12700">
              <a:solidFill>
                <a:srgbClr val="B4A0C8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17" name="矩形: 圆角 293"/>
            <p:cNvSpPr/>
            <p:nvPr>
              <p:custDataLst>
                <p:tags r:id="rId11"/>
              </p:custDataLst>
            </p:nvPr>
          </p:nvSpPr>
          <p:spPr>
            <a:xfrm>
              <a:off x="16067" y="6387"/>
              <a:ext cx="3191" cy="600"/>
            </a:xfrm>
            <a:prstGeom prst="roundRect">
              <a:avLst>
                <a:gd name="adj" fmla="val 10397"/>
              </a:avLst>
            </a:prstGeom>
            <a:solidFill>
              <a:srgbClr val="1360F3">
                <a:alpha val="10000"/>
              </a:srgbClr>
            </a:solidFill>
            <a:ln w="12700">
              <a:solidFill>
                <a:srgbClr val="B4A0C8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2"/>
              </p:custDataLst>
            </p:nvPr>
          </p:nvSpPr>
          <p:spPr>
            <a:xfrm>
              <a:off x="16511" y="6528"/>
              <a:ext cx="2326" cy="436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algn="ctr">
                <a:defRPr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chemeClr val="tx1"/>
                  </a:solidFill>
                  <a:latin typeface="微软雅黑" charset="0"/>
                  <a:ea typeface="微软雅黑" charset="0"/>
                </a:rPr>
                <a:t>用户自定义逻辑编排</a:t>
              </a:r>
              <a:endParaRPr lang="zh-CN" altLang="en-US" dirty="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19" name="矩形: 圆角 295"/>
            <p:cNvSpPr/>
            <p:nvPr>
              <p:custDataLst>
                <p:tags r:id="rId13"/>
              </p:custDataLst>
            </p:nvPr>
          </p:nvSpPr>
          <p:spPr>
            <a:xfrm>
              <a:off x="16067" y="7239"/>
              <a:ext cx="3191" cy="600"/>
            </a:xfrm>
            <a:prstGeom prst="roundRect">
              <a:avLst>
                <a:gd name="adj" fmla="val 10397"/>
              </a:avLst>
            </a:prstGeom>
            <a:solidFill>
              <a:srgbClr val="1360F3">
                <a:alpha val="10000"/>
              </a:srgbClr>
            </a:solidFill>
            <a:ln w="12700">
              <a:solidFill>
                <a:srgbClr val="B4A0C8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16661" y="7338"/>
              <a:ext cx="2026" cy="436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algn="ctr">
                <a:defRPr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chemeClr val="tx1"/>
                  </a:solidFill>
                  <a:latin typeface="微软雅黑" charset="0"/>
                  <a:ea typeface="微软雅黑" charset="0"/>
                  <a:cs typeface="微软雅黑" charset="0"/>
                </a:rPr>
                <a:t>硬件 </a:t>
              </a:r>
              <a:r>
                <a:rPr lang="en-US" altLang="zh-CN" dirty="0">
                  <a:solidFill>
                    <a:schemeClr val="tx1"/>
                  </a:solidFill>
                  <a:latin typeface="微软雅黑" charset="0"/>
                  <a:ea typeface="微软雅黑" charset="0"/>
                  <a:cs typeface="微软雅黑" charset="0"/>
                </a:rPr>
                <a:t>UI/</a:t>
              </a:r>
              <a:r>
                <a:rPr lang="zh-CN" altLang="en-US" dirty="0">
                  <a:solidFill>
                    <a:schemeClr val="tx1"/>
                  </a:solidFill>
                  <a:latin typeface="微软雅黑" charset="0"/>
                  <a:ea typeface="微软雅黑" charset="0"/>
                  <a:cs typeface="微软雅黑" charset="0"/>
                </a:rPr>
                <a:t>交互显示</a:t>
              </a:r>
              <a:endParaRPr lang="en-US" altLang="zh-CN" dirty="0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6410" y="5786"/>
              <a:ext cx="2504" cy="43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algn="ctr">
                <a:defRPr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b="1" dirty="0">
                  <a:solidFill>
                    <a:schemeClr val="tx1"/>
                  </a:solidFill>
                  <a:latin typeface="微软雅黑" charset="0"/>
                  <a:ea typeface="微软雅黑" charset="0"/>
                  <a:cs typeface="微软雅黑" charset="0"/>
                </a:rPr>
                <a:t>AiNex</a:t>
              </a:r>
              <a:r>
                <a:rPr lang="zh-CN" altLang="en-US" b="1" dirty="0">
                  <a:solidFill>
                    <a:schemeClr val="tx1"/>
                  </a:solidFill>
                  <a:latin typeface="微软雅黑" charset="0"/>
                  <a:ea typeface="微软雅黑" charset="0"/>
                  <a:cs typeface="微软雅黑" charset="0"/>
                </a:rPr>
                <a:t>智能体编辑平台</a:t>
              </a:r>
              <a:endParaRPr lang="en-US" altLang="zh-CN" b="1" dirty="0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22" name="矩形: 圆角 298"/>
            <p:cNvSpPr/>
            <p:nvPr>
              <p:custDataLst>
                <p:tags r:id="rId16"/>
              </p:custDataLst>
            </p:nvPr>
          </p:nvSpPr>
          <p:spPr>
            <a:xfrm rot="10800000">
              <a:off x="12070" y="5119"/>
              <a:ext cx="2534" cy="4023"/>
            </a:xfrm>
            <a:prstGeom prst="roundRect">
              <a:avLst>
                <a:gd name="adj" fmla="val 6570"/>
              </a:avLst>
            </a:prstGeom>
            <a:solidFill>
              <a:srgbClr val="1360F3">
                <a:alpha val="10000"/>
              </a:srgbClr>
            </a:solidFill>
            <a:ln w="12700">
              <a:solidFill>
                <a:srgbClr val="0B85CF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23" name="矩形: 圆角 299"/>
            <p:cNvSpPr/>
            <p:nvPr>
              <p:custDataLst>
                <p:tags r:id="rId17"/>
              </p:custDataLst>
            </p:nvPr>
          </p:nvSpPr>
          <p:spPr>
            <a:xfrm>
              <a:off x="12258" y="5868"/>
              <a:ext cx="2183" cy="600"/>
            </a:xfrm>
            <a:prstGeom prst="roundRect">
              <a:avLst>
                <a:gd name="adj" fmla="val 10397"/>
              </a:avLst>
            </a:prstGeom>
            <a:solidFill>
              <a:srgbClr val="1360F3">
                <a:alpha val="10000"/>
              </a:srgbClr>
            </a:solidFill>
            <a:ln w="12700">
              <a:solidFill>
                <a:srgbClr val="0B85CF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8"/>
              </p:custDataLst>
            </p:nvPr>
          </p:nvSpPr>
          <p:spPr>
            <a:xfrm>
              <a:off x="13074" y="5967"/>
              <a:ext cx="630" cy="436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algn="ctr">
                <a:defRPr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>
                  <a:solidFill>
                    <a:schemeClr val="tx1"/>
                  </a:solidFill>
                  <a:latin typeface="微软雅黑" charset="0"/>
                  <a:ea typeface="微软雅黑" charset="0"/>
                </a:rPr>
                <a:t>LLM</a:t>
              </a:r>
              <a:endParaRPr lang="en-US" altLang="zh-CN" dirty="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26" name="矩形: 圆角 301"/>
            <p:cNvSpPr/>
            <p:nvPr>
              <p:custDataLst>
                <p:tags r:id="rId19"/>
              </p:custDataLst>
            </p:nvPr>
          </p:nvSpPr>
          <p:spPr>
            <a:xfrm>
              <a:off x="12258" y="6720"/>
              <a:ext cx="2183" cy="600"/>
            </a:xfrm>
            <a:prstGeom prst="roundRect">
              <a:avLst>
                <a:gd name="adj" fmla="val 10397"/>
              </a:avLst>
            </a:prstGeom>
            <a:solidFill>
              <a:srgbClr val="1360F3">
                <a:alpha val="10000"/>
              </a:srgbClr>
            </a:solidFill>
            <a:ln w="12700">
              <a:solidFill>
                <a:srgbClr val="0B85CF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20"/>
              </p:custDataLst>
            </p:nvPr>
          </p:nvSpPr>
          <p:spPr>
            <a:xfrm>
              <a:off x="13103" y="6819"/>
              <a:ext cx="567" cy="436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algn="ctr">
                <a:defRPr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>
                  <a:solidFill>
                    <a:schemeClr val="tx1"/>
                  </a:solidFill>
                  <a:latin typeface="微软雅黑" charset="0"/>
                  <a:ea typeface="微软雅黑" charset="0"/>
                </a:rPr>
                <a:t>TTS</a:t>
              </a:r>
              <a:endParaRPr lang="zh-CN" altLang="en-US" dirty="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21"/>
              </p:custDataLst>
            </p:nvPr>
          </p:nvSpPr>
          <p:spPr>
            <a:xfrm>
              <a:off x="12500" y="5267"/>
              <a:ext cx="1781" cy="43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algn="ctr">
                <a:defRPr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b="1" dirty="0">
                  <a:solidFill>
                    <a:schemeClr val="tx1"/>
                  </a:solidFill>
                  <a:latin typeface="微软雅黑" charset="0"/>
                  <a:ea typeface="微软雅黑" charset="0"/>
                </a:rPr>
                <a:t>AiNex</a:t>
              </a:r>
              <a:r>
                <a:rPr lang="zh-CN" altLang="en-US" b="1" dirty="0">
                  <a:solidFill>
                    <a:schemeClr val="tx1"/>
                  </a:solidFill>
                  <a:latin typeface="微软雅黑" charset="0"/>
                  <a:ea typeface="微软雅黑" charset="0"/>
                </a:rPr>
                <a:t>云端服务</a:t>
              </a:r>
              <a:endParaRPr lang="en-US" altLang="zh-CN" b="1" dirty="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29" name="矩形: 圆角 304"/>
            <p:cNvSpPr/>
            <p:nvPr>
              <p:custDataLst>
                <p:tags r:id="rId22"/>
              </p:custDataLst>
            </p:nvPr>
          </p:nvSpPr>
          <p:spPr>
            <a:xfrm>
              <a:off x="12258" y="7516"/>
              <a:ext cx="2183" cy="600"/>
            </a:xfrm>
            <a:prstGeom prst="roundRect">
              <a:avLst>
                <a:gd name="adj" fmla="val 10397"/>
              </a:avLst>
            </a:prstGeom>
            <a:solidFill>
              <a:srgbClr val="1360F3">
                <a:alpha val="10000"/>
              </a:srgbClr>
            </a:solidFill>
            <a:ln w="12700">
              <a:solidFill>
                <a:srgbClr val="0B85CF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23"/>
              </p:custDataLst>
            </p:nvPr>
          </p:nvSpPr>
          <p:spPr>
            <a:xfrm>
              <a:off x="13082" y="7615"/>
              <a:ext cx="615" cy="436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algn="ctr">
                <a:defRPr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>
                  <a:solidFill>
                    <a:schemeClr val="tx1"/>
                  </a:solidFill>
                  <a:latin typeface="微软雅黑" charset="0"/>
                  <a:ea typeface="微软雅黑" charset="0"/>
                </a:rPr>
                <a:t>ASR</a:t>
              </a:r>
              <a:endParaRPr lang="zh-CN" altLang="en-US" dirty="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31" name="矩形: 圆角 306"/>
            <p:cNvSpPr/>
            <p:nvPr>
              <p:custDataLst>
                <p:tags r:id="rId24"/>
              </p:custDataLst>
            </p:nvPr>
          </p:nvSpPr>
          <p:spPr>
            <a:xfrm>
              <a:off x="12258" y="8341"/>
              <a:ext cx="2183" cy="600"/>
            </a:xfrm>
            <a:prstGeom prst="roundRect">
              <a:avLst>
                <a:gd name="adj" fmla="val 10397"/>
              </a:avLst>
            </a:prstGeom>
            <a:solidFill>
              <a:srgbClr val="1360F3">
                <a:alpha val="10000"/>
              </a:srgbClr>
            </a:solidFill>
            <a:ln w="12700">
              <a:solidFill>
                <a:srgbClr val="0B85CF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32" name="文本框 31"/>
            <p:cNvSpPr txBox="1"/>
            <p:nvPr>
              <p:custDataLst>
                <p:tags r:id="rId25"/>
              </p:custDataLst>
            </p:nvPr>
          </p:nvSpPr>
          <p:spPr>
            <a:xfrm>
              <a:off x="12964" y="8440"/>
              <a:ext cx="830" cy="436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algn="ctr">
                <a:defRPr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>
                  <a:solidFill>
                    <a:schemeClr val="tx1"/>
                  </a:solidFill>
                  <a:latin typeface="微软雅黑" charset="0"/>
                  <a:ea typeface="微软雅黑" charset="0"/>
                </a:rPr>
                <a:t>Cloud</a:t>
              </a:r>
              <a:endParaRPr lang="en-US" altLang="zh-CN" dirty="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</p:grpSp>
      <p:sp>
        <p:nvSpPr>
          <p:cNvPr id="33" name="Right Arrow 38"/>
          <p:cNvSpPr/>
          <p:nvPr>
            <p:custDataLst>
              <p:tags r:id="rId26"/>
            </p:custDataLst>
          </p:nvPr>
        </p:nvSpPr>
        <p:spPr>
          <a:xfrm>
            <a:off x="3062503" y="4272268"/>
            <a:ext cx="791947" cy="81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34" name="Right Arrow 45"/>
          <p:cNvSpPr/>
          <p:nvPr>
            <p:custDataLst>
              <p:tags r:id="rId27"/>
            </p:custDataLst>
          </p:nvPr>
        </p:nvSpPr>
        <p:spPr>
          <a:xfrm>
            <a:off x="6549115" y="4231628"/>
            <a:ext cx="595906" cy="996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35" name="Right Arrow 39"/>
          <p:cNvSpPr/>
          <p:nvPr>
            <p:custDataLst>
              <p:tags r:id="rId28"/>
            </p:custDataLst>
          </p:nvPr>
        </p:nvSpPr>
        <p:spPr>
          <a:xfrm rot="10800000">
            <a:off x="8874157" y="4255441"/>
            <a:ext cx="699707" cy="1155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36" name="文本框 8"/>
          <p:cNvSpPr txBox="1"/>
          <p:nvPr>
            <p:custDataLst>
              <p:tags r:id="rId29"/>
            </p:custDataLst>
          </p:nvPr>
        </p:nvSpPr>
        <p:spPr>
          <a:xfrm>
            <a:off x="729281" y="1304561"/>
            <a:ext cx="10119247" cy="1851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2000" b="1" dirty="0">
                <a:latin typeface="微软雅黑" charset="0"/>
                <a:ea typeface="微软雅黑" charset="0"/>
                <a:cs typeface="微软雅黑" charset="0"/>
              </a:rPr>
              <a:t>赋能智能终端</a:t>
            </a:r>
            <a:r>
              <a:rPr lang="en-US" altLang="zh-CN" sz="2000" b="1" dirty="0">
                <a:latin typeface="微软雅黑" charset="0"/>
                <a:ea typeface="微软雅黑" charset="0"/>
                <a:cs typeface="微软雅黑" charset="0"/>
              </a:rPr>
              <a:t>AI</a:t>
            </a:r>
            <a:r>
              <a:rPr lang="zh-CN" altLang="en-US" sz="2000" b="1" dirty="0">
                <a:latin typeface="微软雅黑" charset="0"/>
                <a:ea typeface="微软雅黑" charset="0"/>
                <a:cs typeface="微软雅黑" charset="0"/>
              </a:rPr>
              <a:t>方案：</a:t>
            </a:r>
            <a:endParaRPr lang="en-US" altLang="zh-CN" sz="2000" b="1" dirty="0">
              <a:latin typeface="微软雅黑" charset="0"/>
              <a:ea typeface="微软雅黑" charset="0"/>
              <a:cs typeface="微软雅黑" charset="0"/>
            </a:endParaRPr>
          </a:p>
          <a:p>
            <a:pPr marL="285750" indent="-285750">
              <a:lnSpc>
                <a:spcPct val="120000"/>
              </a:lnSpc>
              <a:spcBef>
                <a:spcPts val="300"/>
              </a:spcBef>
              <a:buFont typeface="Arial" panose="020B0604020202090204" pitchFamily="34" charset="0"/>
              <a:buChar char="•"/>
            </a:pPr>
            <a:r>
              <a:rPr lang="zh-CN" altLang="en-US" dirty="0">
                <a:latin typeface="微软雅黑" charset="0"/>
                <a:ea typeface="微软雅黑" charset="0"/>
                <a:cs typeface="微软雅黑" charset="0"/>
              </a:rPr>
              <a:t>提供基于硬件的</a:t>
            </a:r>
            <a:r>
              <a:rPr lang="en-US" altLang="zh-CN" dirty="0">
                <a:latin typeface="微软雅黑" charset="0"/>
                <a:ea typeface="微软雅黑" charset="0"/>
                <a:cs typeface="微软雅黑" charset="0"/>
              </a:rPr>
              <a:t>AI</a:t>
            </a:r>
            <a:r>
              <a:rPr lang="zh-CN" altLang="en-US" dirty="0">
                <a:latin typeface="微软雅黑" charset="0"/>
                <a:ea typeface="微软雅黑" charset="0"/>
                <a:cs typeface="微软雅黑" charset="0"/>
              </a:rPr>
              <a:t>能力，包括大模型能力，语音</a:t>
            </a:r>
            <a:r>
              <a:rPr lang="en-US" altLang="zh-CN" dirty="0">
                <a:latin typeface="微软雅黑" charset="0"/>
                <a:ea typeface="微软雅黑" charset="0"/>
                <a:cs typeface="微软雅黑" charset="0"/>
              </a:rPr>
              <a:t>/</a:t>
            </a:r>
            <a:r>
              <a:rPr lang="zh-CN" altLang="en-US" dirty="0">
                <a:latin typeface="微软雅黑" charset="0"/>
                <a:ea typeface="微软雅黑" charset="0"/>
                <a:cs typeface="微软雅黑" charset="0"/>
              </a:rPr>
              <a:t>图像链路，云端存储，角色</a:t>
            </a:r>
            <a:r>
              <a:rPr lang="en-US" altLang="zh-CN" dirty="0">
                <a:latin typeface="微软雅黑" charset="0"/>
                <a:ea typeface="微软雅黑" charset="0"/>
                <a:cs typeface="微软雅黑" charset="0"/>
              </a:rPr>
              <a:t>TTS</a:t>
            </a:r>
            <a:r>
              <a:rPr lang="zh-CN" altLang="en-US" dirty="0">
                <a:latin typeface="微软雅黑" charset="0"/>
                <a:ea typeface="微软雅黑" charset="0"/>
                <a:cs typeface="微软雅黑" charset="0"/>
              </a:rPr>
              <a:t>。 </a:t>
            </a:r>
            <a:endParaRPr lang="en-US" altLang="zh-CN" dirty="0">
              <a:latin typeface="微软雅黑" charset="0"/>
              <a:ea typeface="微软雅黑" charset="0"/>
              <a:cs typeface="微软雅黑" charset="0"/>
            </a:endParaRPr>
          </a:p>
          <a:p>
            <a:pPr marL="285750" indent="-285750">
              <a:lnSpc>
                <a:spcPct val="120000"/>
              </a:lnSpc>
              <a:spcBef>
                <a:spcPts val="300"/>
              </a:spcBef>
              <a:buFont typeface="Arial" panose="020B0604020202090204" pitchFamily="34" charset="0"/>
              <a:buChar char="•"/>
            </a:pPr>
            <a:r>
              <a:rPr lang="zh-CN" altLang="en-US" dirty="0">
                <a:latin typeface="微软雅黑" charset="0"/>
                <a:ea typeface="微软雅黑" charset="0"/>
                <a:cs typeface="微软雅黑" charset="0"/>
              </a:rPr>
              <a:t>高级能力包含新闻、股票、搜索等能力。</a:t>
            </a:r>
            <a:endParaRPr lang="en-US" altLang="zh-CN" dirty="0">
              <a:latin typeface="微软雅黑" charset="0"/>
              <a:ea typeface="微软雅黑" charset="0"/>
              <a:cs typeface="微软雅黑" charset="0"/>
            </a:endParaRPr>
          </a:p>
          <a:p>
            <a:pPr marL="285750" indent="-285750">
              <a:lnSpc>
                <a:spcPct val="120000"/>
              </a:lnSpc>
              <a:spcBef>
                <a:spcPts val="300"/>
              </a:spcBef>
              <a:buFont typeface="Arial" panose="020B0604020202090204" pitchFamily="34" charset="0"/>
              <a:buChar char="•"/>
            </a:pPr>
            <a:r>
              <a:rPr lang="en-US" altLang="zh-CN" dirty="0">
                <a:latin typeface="微软雅黑" charset="0"/>
                <a:ea typeface="微软雅黑" charset="0"/>
                <a:cs typeface="微软雅黑" charset="0"/>
              </a:rPr>
              <a:t>TTS</a:t>
            </a:r>
            <a:r>
              <a:rPr lang="zh-CN" altLang="en-US" dirty="0">
                <a:latin typeface="微软雅黑" charset="0"/>
                <a:ea typeface="微软雅黑" charset="0"/>
                <a:cs typeface="微软雅黑" charset="0"/>
              </a:rPr>
              <a:t>包括定制和免费提供。</a:t>
            </a:r>
            <a:endParaRPr lang="en-US" altLang="zh-CN" dirty="0">
              <a:latin typeface="微软雅黑" charset="0"/>
              <a:ea typeface="微软雅黑" charset="0"/>
              <a:cs typeface="微软雅黑" charset="0"/>
            </a:endParaRPr>
          </a:p>
          <a:p>
            <a:pPr marL="285750" indent="-285750">
              <a:lnSpc>
                <a:spcPct val="120000"/>
              </a:lnSpc>
              <a:spcBef>
                <a:spcPts val="300"/>
              </a:spcBef>
              <a:buFont typeface="Arial" panose="020B0604020202090204" pitchFamily="34" charset="0"/>
              <a:buChar char="•"/>
            </a:pPr>
            <a:r>
              <a:rPr lang="zh-CN" altLang="en-US" dirty="0">
                <a:latin typeface="微软雅黑" charset="0"/>
                <a:ea typeface="微软雅黑" charset="0"/>
                <a:cs typeface="微软雅黑" charset="0"/>
              </a:rPr>
              <a:t>专属知识库、长记忆已可作为服务免费提供。</a:t>
            </a:r>
            <a:endParaRPr lang="en-US" altLang="zh-CN" dirty="0">
              <a:latin typeface="微软雅黑" charset="0"/>
              <a:ea typeface="微软雅黑" charset="0"/>
              <a:cs typeface="微软雅黑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165205" y="76880"/>
            <a:ext cx="9489158" cy="611184"/>
          </a:xfrm>
        </p:spPr>
        <p:txBody>
          <a:bodyPr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zh-CN" altLang="en-US" dirty="0"/>
              <a:t>双方分工及商务模式（</a:t>
            </a:r>
            <a:r>
              <a:rPr lang="en-US" altLang="zh-CN" dirty="0"/>
              <a:t>2</a:t>
            </a:r>
            <a:r>
              <a:rPr lang="zh-CN" altLang="en-US" dirty="0"/>
              <a:t>）</a:t>
            </a:r>
            <a:endParaRPr lang="zh-CN" altLang="en-US" dirty="0"/>
          </a:p>
        </p:txBody>
      </p:sp>
      <p:sp>
        <p:nvSpPr>
          <p:cNvPr id="4" name="圆角矩形 3"/>
          <p:cNvSpPr/>
          <p:nvPr>
            <p:custDataLst>
              <p:tags r:id="rId1"/>
            </p:custDataLst>
          </p:nvPr>
        </p:nvSpPr>
        <p:spPr>
          <a:xfrm>
            <a:off x="822960" y="1351915"/>
            <a:ext cx="10672445" cy="4612005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>
            <p:custDataLst>
              <p:tags r:id="rId2"/>
            </p:custDataLst>
          </p:nvPr>
        </p:nvSpPr>
        <p:spPr>
          <a:xfrm>
            <a:off x="1493520" y="1631730"/>
            <a:ext cx="422592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一、合作伙伴</a:t>
            </a:r>
            <a:endParaRPr lang="zh-CN" altLang="en-US" b="1" dirty="0"/>
          </a:p>
          <a:p>
            <a:r>
              <a:rPr lang="en-US" altLang="zh-CN" b="1" dirty="0"/>
              <a:t>---</a:t>
            </a:r>
            <a:r>
              <a:rPr lang="zh-CN" altLang="en-US" b="1" dirty="0"/>
              <a:t>提供硬件：</a:t>
            </a:r>
            <a:endParaRPr lang="zh-CN" altLang="en-US" b="1" dirty="0"/>
          </a:p>
          <a:p>
            <a:endParaRPr lang="zh-CN" altLang="en-US" b="1" dirty="0"/>
          </a:p>
          <a:p>
            <a:pPr>
              <a:lnSpc>
                <a:spcPct val="150000"/>
              </a:lnSpc>
            </a:pPr>
            <a:r>
              <a:rPr lang="en-US" altLang="zh-CN" sz="1600" dirty="0"/>
              <a:t>1. </a:t>
            </a:r>
            <a:r>
              <a:rPr lang="zh-CN" altLang="en-US" sz="1600" dirty="0"/>
              <a:t>智能眼镜、智能耳机、智能手表等智能可穿戴设备</a:t>
            </a:r>
            <a:endParaRPr lang="zh-CN" altLang="en-US" sz="1600" dirty="0"/>
          </a:p>
          <a:p>
            <a:pPr>
              <a:lnSpc>
                <a:spcPct val="150000"/>
              </a:lnSpc>
            </a:pPr>
            <a:r>
              <a:rPr lang="en-US" altLang="zh-CN" sz="1600" dirty="0"/>
              <a:t>2. </a:t>
            </a:r>
            <a:r>
              <a:rPr lang="zh-CN" altLang="en-US" sz="1600" dirty="0"/>
              <a:t>硬件按要求接入</a:t>
            </a:r>
            <a:r>
              <a:rPr lang="en-US" altLang="zh-CN" sz="1600" dirty="0"/>
              <a:t>AiNex</a:t>
            </a:r>
            <a:r>
              <a:rPr lang="zh-CN" altLang="en-US" sz="1600" dirty="0"/>
              <a:t>蓝牙</a:t>
            </a:r>
            <a:r>
              <a:rPr lang="en-US" altLang="zh-CN" sz="1600" dirty="0"/>
              <a:t>SDK</a:t>
            </a:r>
            <a:r>
              <a:rPr lang="zh-CN" altLang="en-US" sz="1600" dirty="0"/>
              <a:t>协议</a:t>
            </a:r>
            <a:endParaRPr lang="zh-CN" altLang="en-US" sz="1600" dirty="0"/>
          </a:p>
        </p:txBody>
      </p:sp>
      <p:sp>
        <p:nvSpPr>
          <p:cNvPr id="37" name="文本框 36"/>
          <p:cNvSpPr txBox="1"/>
          <p:nvPr>
            <p:custDataLst>
              <p:tags r:id="rId3"/>
            </p:custDataLst>
          </p:nvPr>
        </p:nvSpPr>
        <p:spPr>
          <a:xfrm>
            <a:off x="6201954" y="1617980"/>
            <a:ext cx="5041433" cy="2145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二、</a:t>
            </a:r>
            <a:r>
              <a:rPr lang="en-US" altLang="zh-CN" b="1" dirty="0"/>
              <a:t>AiNex</a:t>
            </a:r>
            <a:r>
              <a:rPr lang="zh-CN" altLang="en-US" b="1" dirty="0"/>
              <a:t>（智趋）</a:t>
            </a:r>
            <a:endParaRPr lang="zh-CN" altLang="en-US" b="1" dirty="0"/>
          </a:p>
          <a:p>
            <a:r>
              <a:rPr lang="en-US" altLang="zh-CN" b="1" dirty="0"/>
              <a:t>---</a:t>
            </a:r>
            <a:r>
              <a:rPr lang="zh-CN" altLang="en-US" b="1" dirty="0"/>
              <a:t>提供</a:t>
            </a:r>
            <a:r>
              <a:rPr lang="en-US" altLang="zh-CN" b="1" dirty="0"/>
              <a:t>APP</a:t>
            </a:r>
            <a:r>
              <a:rPr lang="zh-CN" altLang="en-US" b="1" dirty="0"/>
              <a:t>和各类</a:t>
            </a:r>
            <a:r>
              <a:rPr lang="en-US" altLang="zh-CN" b="1" dirty="0"/>
              <a:t>AI</a:t>
            </a:r>
            <a:r>
              <a:rPr lang="zh-CN" altLang="en-US" b="1" dirty="0"/>
              <a:t>能力：</a:t>
            </a:r>
            <a:endParaRPr lang="zh-CN" altLang="en-US" b="1" dirty="0"/>
          </a:p>
          <a:p>
            <a:endParaRPr lang="zh-CN" altLang="en-US" sz="1600" dirty="0"/>
          </a:p>
          <a:p>
            <a:pPr marL="342900" indent="-342900">
              <a:lnSpc>
                <a:spcPct val="170000"/>
              </a:lnSpc>
              <a:buAutoNum type="arabicPeriod"/>
            </a:pPr>
            <a:r>
              <a:rPr lang="zh-CN" altLang="en-US" sz="1600" dirty="0">
                <a:sym typeface="+mn-ea"/>
              </a:rPr>
              <a:t>提供</a:t>
            </a:r>
            <a:r>
              <a:rPr lang="en-US" altLang="zh-CN" sz="1600" dirty="0">
                <a:sym typeface="+mn-ea"/>
              </a:rPr>
              <a:t>AiNex </a:t>
            </a:r>
            <a:r>
              <a:rPr lang="zh-CN" altLang="en-US" sz="1600" dirty="0">
                <a:sym typeface="+mn-ea"/>
              </a:rPr>
              <a:t>App</a:t>
            </a:r>
            <a:endParaRPr lang="zh-CN" altLang="en-US" sz="1600" dirty="0"/>
          </a:p>
          <a:p>
            <a:pPr marL="342900" indent="-342900">
              <a:lnSpc>
                <a:spcPct val="170000"/>
              </a:lnSpc>
              <a:buAutoNum type="arabicPeriod"/>
            </a:pPr>
            <a:r>
              <a:rPr lang="zh-CN" altLang="en-US" sz="1600" dirty="0"/>
              <a:t>提供</a:t>
            </a:r>
            <a:r>
              <a:rPr lang="en-US" altLang="zh-CN" sz="1600" dirty="0"/>
              <a:t>App</a:t>
            </a:r>
            <a:r>
              <a:rPr lang="zh-CN" altLang="en-US" sz="1600" dirty="0"/>
              <a:t>与智能终端的对接</a:t>
            </a:r>
            <a:endParaRPr lang="zh-CN" altLang="en-US" sz="1600" dirty="0"/>
          </a:p>
          <a:p>
            <a:pPr marL="342900" indent="-342900">
              <a:lnSpc>
                <a:spcPct val="170000"/>
              </a:lnSpc>
              <a:buAutoNum type="arabicPeriod"/>
            </a:pPr>
            <a:r>
              <a:rPr lang="zh-CN" altLang="en-US" sz="1600" dirty="0">
                <a:sym typeface="+mn-ea"/>
              </a:rPr>
              <a:t>提供App对接的云端和各类AI能力</a:t>
            </a:r>
            <a:endParaRPr lang="zh-CN" altLang="en-US" sz="1600" dirty="0"/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449070" y="3692525"/>
            <a:ext cx="799846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/>
              <a:t>三、商务模式</a:t>
            </a:r>
            <a:endParaRPr lang="zh-CN" altLang="en-US" b="1" dirty="0"/>
          </a:p>
          <a:p>
            <a:r>
              <a:rPr lang="en-US" altLang="zh-CN" b="1" dirty="0"/>
              <a:t>---license</a:t>
            </a:r>
            <a:r>
              <a:rPr lang="zh-CN" altLang="en-US" b="1" dirty="0"/>
              <a:t>授权费：</a:t>
            </a:r>
            <a:endParaRPr lang="zh-CN" altLang="en-US" b="1" dirty="0"/>
          </a:p>
          <a:p>
            <a:endParaRPr lang="zh-CN" altLang="en-US" b="1" dirty="0"/>
          </a:p>
          <a:p>
            <a:pPr>
              <a:lnSpc>
                <a:spcPct val="150000"/>
              </a:lnSpc>
            </a:pPr>
            <a:r>
              <a:rPr lang="en-US" altLang="zh-CN" sz="1600" dirty="0"/>
              <a:t>1. </a:t>
            </a:r>
            <a:r>
              <a:rPr lang="en-US" altLang="zh-CN" sz="1600" dirty="0">
                <a:highlight>
                  <a:srgbClr val="FFFF00"/>
                </a:highlight>
              </a:rPr>
              <a:t>AiNex</a:t>
            </a:r>
            <a:r>
              <a:rPr lang="zh-CN" altLang="en-US" sz="1600" dirty="0">
                <a:highlight>
                  <a:srgbClr val="FFFF00"/>
                </a:highlight>
              </a:rPr>
              <a:t>对合作伙伴收取一次性</a:t>
            </a:r>
            <a:r>
              <a:rPr lang="en-US" altLang="zh-CN" sz="1600" dirty="0">
                <a:highlight>
                  <a:srgbClr val="FFFF00"/>
                </a:highlight>
              </a:rPr>
              <a:t>app</a:t>
            </a:r>
            <a:r>
              <a:rPr lang="zh-CN" altLang="en-US" sz="1600" dirty="0">
                <a:highlight>
                  <a:srgbClr val="FFFF00"/>
                </a:highlight>
              </a:rPr>
              <a:t>授权费：即基础包服务（大模型对话</a:t>
            </a:r>
            <a:r>
              <a:rPr lang="en-US" altLang="zh-CN" sz="1600" dirty="0">
                <a:highlight>
                  <a:srgbClr val="FFFF00"/>
                </a:highlight>
              </a:rPr>
              <a:t>+</a:t>
            </a:r>
            <a:r>
              <a:rPr lang="zh-CN" altLang="en-US" sz="1600" dirty="0">
                <a:highlight>
                  <a:srgbClr val="FFFF00"/>
                </a:highlight>
              </a:rPr>
              <a:t>一定量的翻译）</a:t>
            </a:r>
            <a:endParaRPr lang="zh-CN" altLang="en-US" sz="1600" dirty="0"/>
          </a:p>
          <a:p>
            <a:pPr>
              <a:lnSpc>
                <a:spcPct val="150000"/>
              </a:lnSpc>
            </a:pPr>
            <a:r>
              <a:rPr lang="en-US" altLang="zh-CN" sz="1600" dirty="0"/>
              <a:t>2. </a:t>
            </a:r>
            <a:r>
              <a:rPr lang="zh-CN" altLang="en-US" sz="1600" dirty="0"/>
              <a:t>用户购买增值包服务（如多语种翻译、会议记录摘要、图片识别、付费</a:t>
            </a:r>
            <a:r>
              <a:rPr lang="en-US" altLang="zh-CN" sz="1600" dirty="0"/>
              <a:t>Agent</a:t>
            </a:r>
            <a:r>
              <a:rPr lang="zh-CN" altLang="en-US" sz="1600" dirty="0"/>
              <a:t>等），双方分成（待上线）</a:t>
            </a:r>
            <a:endParaRPr lang="zh-CN" alt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MH_Number_1">
            <a:hlinkClick r:id="" action="ppaction://noaction"/>
          </p:cNvPr>
          <p:cNvSpPr/>
          <p:nvPr>
            <p:custDataLst>
              <p:tags r:id="rId1"/>
            </p:custDataLst>
          </p:nvPr>
        </p:nvSpPr>
        <p:spPr>
          <a:xfrm>
            <a:off x="5380990" y="2952115"/>
            <a:ext cx="661035" cy="67564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lvl="0" algn="ctr" defTabSz="685800" fontAlgn="auto">
              <a:buClrTx/>
              <a:buSzTx/>
              <a:buFontTx/>
            </a:pPr>
            <a:r>
              <a:rPr lang="en-US" altLang="zh-CN" sz="2400" b="1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endParaRPr lang="en-US" altLang="zh-CN" sz="2400" b="1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48593" name="MH_Entry_1">
            <a:hlinkClick r:id="" action="ppaction://noaction"/>
          </p:cNvPr>
          <p:cNvSpPr/>
          <p:nvPr>
            <p:custDataLst>
              <p:tags r:id="rId2"/>
            </p:custDataLst>
          </p:nvPr>
        </p:nvSpPr>
        <p:spPr>
          <a:xfrm>
            <a:off x="6187440" y="2977515"/>
            <a:ext cx="4212590" cy="625475"/>
          </a:xfrm>
          <a:prstGeom prst="rect">
            <a:avLst/>
          </a:prstGeom>
          <a:solidFill>
            <a:srgbClr val="0070C0"/>
          </a:solidFill>
          <a:ln w="25400">
            <a:solidFill>
              <a:srgbClr val="0070C0"/>
            </a:solidFill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AiNex</a:t>
            </a:r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合作案例</a:t>
            </a:r>
            <a:endParaRPr lang="zh-CN" altLang="en-US" sz="2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7" name="直接连接符 9"/>
          <p:cNvCxnSpPr/>
          <p:nvPr/>
        </p:nvCxnSpPr>
        <p:spPr>
          <a:xfrm>
            <a:off x="4775200" y="984627"/>
            <a:ext cx="0" cy="5220000"/>
          </a:xfrm>
          <a:prstGeom prst="line">
            <a:avLst/>
          </a:prstGeom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" name="直接连接符 10"/>
          <p:cNvCxnSpPr/>
          <p:nvPr/>
        </p:nvCxnSpPr>
        <p:spPr>
          <a:xfrm>
            <a:off x="4851400" y="984627"/>
            <a:ext cx="0" cy="5220000"/>
          </a:xfrm>
          <a:prstGeom prst="line">
            <a:avLst/>
          </a:prstGeom>
          <a:ln w="127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" name="组合 11"/>
          <p:cNvGrpSpPr/>
          <p:nvPr/>
        </p:nvGrpSpPr>
        <p:grpSpPr>
          <a:xfrm>
            <a:off x="1336928" y="2628900"/>
            <a:ext cx="3430589" cy="1569714"/>
            <a:chOff x="958485" y="1157048"/>
            <a:chExt cx="2767979" cy="1145278"/>
          </a:xfrm>
        </p:grpSpPr>
        <p:grpSp>
          <p:nvGrpSpPr>
            <p:cNvPr id="11" name="组合 39"/>
            <p:cNvGrpSpPr/>
            <p:nvPr/>
          </p:nvGrpSpPr>
          <p:grpSpPr>
            <a:xfrm>
              <a:off x="2033187" y="1190081"/>
              <a:ext cx="1693277" cy="1106689"/>
              <a:chOff x="2090337" y="1190081"/>
              <a:chExt cx="1693277" cy="1106689"/>
            </a:xfrm>
          </p:grpSpPr>
          <p:sp>
            <p:nvSpPr>
              <p:cNvPr id="20" name="矩形 15"/>
              <p:cNvSpPr/>
              <p:nvPr/>
            </p:nvSpPr>
            <p:spPr>
              <a:xfrm>
                <a:off x="2185414" y="1190081"/>
                <a:ext cx="1503122" cy="60632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Calibri" panose="020F0502020204030204"/>
                  </a:rPr>
                  <a:t>目  录</a:t>
                </a: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Calibri" panose="020F0502020204030204"/>
                </a:endParaRPr>
              </a:p>
            </p:txBody>
          </p:sp>
          <p:sp>
            <p:nvSpPr>
              <p:cNvPr id="21" name="TextBox 5"/>
              <p:cNvSpPr txBox="1">
                <a:spLocks noChangeArrowheads="1"/>
              </p:cNvSpPr>
              <p:nvPr/>
            </p:nvSpPr>
            <p:spPr bwMode="auto">
              <a:xfrm>
                <a:off x="2090337" y="1826039"/>
                <a:ext cx="1693277" cy="4707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宋体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1200" cap="none" spc="0" normalizeH="0" baseline="0" noProof="1">
                    <a:ln>
                      <a:noFill/>
                    </a:ln>
                    <a:solidFill>
                      <a:srgbClr val="0070C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ea"/>
                    <a:sym typeface="+mn-lt"/>
                  </a:rPr>
                  <a:t>contents</a:t>
                </a:r>
                <a:endParaRPr kumimoji="0" lang="en-US" altLang="zh-CN" sz="3600" b="1" i="0" u="none" strike="noStrike" kern="1200" cap="none" spc="0" normalizeH="0" baseline="0" noProof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6" name="矩形 5">
              <a:hlinkClick r:id="" action="ppaction://noaction"/>
            </p:cNvPr>
            <p:cNvSpPr/>
            <p:nvPr/>
          </p:nvSpPr>
          <p:spPr>
            <a:xfrm>
              <a:off x="958485" y="1157048"/>
              <a:ext cx="1074332" cy="1145278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96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Arial" panose="020B0604020202090204"/>
                  <a:ea typeface="微软雅黑" panose="020B0503020204020204" pitchFamily="34" charset="-122"/>
                  <a:cs typeface="+mn-ea"/>
                  <a:sym typeface="+mn-lt"/>
                </a:rPr>
                <a:t>C</a:t>
              </a:r>
              <a:endParaRPr kumimoji="0" lang="zh-CN" altLang="en-US" sz="96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9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9" name="MH_Number_1">
            <a:hlinkClick r:id="" action="ppaction://noaction"/>
          </p:cNvPr>
          <p:cNvSpPr/>
          <p:nvPr>
            <p:custDataLst>
              <p:tags r:id="rId3"/>
            </p:custDataLst>
          </p:nvPr>
        </p:nvSpPr>
        <p:spPr>
          <a:xfrm>
            <a:off x="5380990" y="2011045"/>
            <a:ext cx="661035" cy="671830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endParaRPr lang="en-US" altLang="zh-CN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3" name="MH_Entry_2">
            <a:hlinkClick r:id="" action="ppaction://noaction"/>
          </p:cNvPr>
          <p:cNvSpPr/>
          <p:nvPr>
            <p:custDataLst>
              <p:tags r:id="rId4"/>
            </p:custDataLst>
          </p:nvPr>
        </p:nvSpPr>
        <p:spPr>
          <a:xfrm>
            <a:off x="6168390" y="2031365"/>
            <a:ext cx="4213860" cy="642620"/>
          </a:xfrm>
          <a:prstGeom prst="rect">
            <a:avLst/>
          </a:prstGeom>
          <a:solidFill>
            <a:srgbClr val="0070C0"/>
          </a:solidFill>
          <a:ln w="25400">
            <a:solidFill>
              <a:srgbClr val="0070C0"/>
            </a:solidFill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行业背景</a:t>
            </a:r>
            <a:endParaRPr lang="zh-CN" altLang="en-US" sz="2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" name="MH_Number_1">
            <a:hlinkClick r:id="" action="ppaction://noaction"/>
          </p:cNvPr>
          <p:cNvSpPr/>
          <p:nvPr>
            <p:custDataLst>
              <p:tags r:id="rId5"/>
            </p:custDataLst>
          </p:nvPr>
        </p:nvSpPr>
        <p:spPr>
          <a:xfrm>
            <a:off x="5380990" y="3848735"/>
            <a:ext cx="661035" cy="67564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lvl="0" algn="ctr" defTabSz="685800" fontAlgn="auto">
              <a:buClrTx/>
              <a:buSzTx/>
              <a:buFontTx/>
            </a:pPr>
            <a:r>
              <a:rPr lang="en-US" altLang="zh-CN" sz="2400" b="1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endParaRPr lang="en-US" altLang="zh-CN" sz="2400" b="1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9" name="MH_Entry_1">
            <a:hlinkClick r:id="" action="ppaction://noaction"/>
          </p:cNvPr>
          <p:cNvSpPr/>
          <p:nvPr>
            <p:custDataLst>
              <p:tags r:id="rId6"/>
            </p:custDataLst>
          </p:nvPr>
        </p:nvSpPr>
        <p:spPr>
          <a:xfrm>
            <a:off x="6187440" y="3874135"/>
            <a:ext cx="4212590" cy="625475"/>
          </a:xfrm>
          <a:prstGeom prst="rect">
            <a:avLst/>
          </a:prstGeom>
          <a:solidFill>
            <a:srgbClr val="0070C0"/>
          </a:solidFill>
          <a:ln w="25400">
            <a:solidFill>
              <a:srgbClr val="0070C0"/>
            </a:solidFill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AiNex</a:t>
            </a:r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云端</a:t>
            </a:r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AI</a:t>
            </a:r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能力和</a:t>
            </a:r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App</a:t>
            </a:r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端能力</a:t>
            </a:r>
            <a:endParaRPr lang="zh-CN" altLang="en-US" sz="2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2" name="MH_Number_1">
            <a:hlinkClick r:id="" action="ppaction://noaction"/>
          </p:cNvPr>
          <p:cNvSpPr/>
          <p:nvPr>
            <p:custDataLst>
              <p:tags r:id="rId7"/>
            </p:custDataLst>
          </p:nvPr>
        </p:nvSpPr>
        <p:spPr>
          <a:xfrm>
            <a:off x="5380990" y="4727575"/>
            <a:ext cx="661035" cy="67564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lvl="0" algn="ctr" defTabSz="685800" fontAlgn="auto">
              <a:buClrTx/>
              <a:buSzTx/>
              <a:buFontTx/>
            </a:pPr>
            <a:r>
              <a:rPr lang="en-US" altLang="zh-CN" sz="2400" b="1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endParaRPr lang="en-US" altLang="zh-CN" sz="2400" b="1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3" name="MH_Entry_1">
            <a:hlinkClick r:id="" action="ppaction://noaction"/>
          </p:cNvPr>
          <p:cNvSpPr/>
          <p:nvPr>
            <p:custDataLst>
              <p:tags r:id="rId8"/>
            </p:custDataLst>
          </p:nvPr>
        </p:nvSpPr>
        <p:spPr>
          <a:xfrm>
            <a:off x="6187440" y="4752975"/>
            <a:ext cx="4212590" cy="625475"/>
          </a:xfrm>
          <a:prstGeom prst="rect">
            <a:avLst/>
          </a:prstGeom>
          <a:solidFill>
            <a:srgbClr val="0070C0"/>
          </a:solidFill>
          <a:ln w="25400">
            <a:solidFill>
              <a:srgbClr val="0070C0"/>
            </a:solidFill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合作方式与商务模式</a:t>
            </a:r>
            <a:endParaRPr lang="zh-CN" altLang="en-US" sz="2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4681250" y="2668017"/>
            <a:ext cx="3513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    谢！</a:t>
            </a:r>
            <a:endParaRPr lang="zh-CN" altLang="en-US" sz="5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586923" y="2655731"/>
            <a:ext cx="3018155" cy="706755"/>
          </a:xfrm>
        </p:spPr>
        <p:txBody>
          <a:bodyPr/>
          <a:lstStyle/>
          <a:p>
            <a:r>
              <a:rPr lang="en-US" altLang="zh-CN"/>
              <a:t>01 </a:t>
            </a:r>
            <a:r>
              <a:rPr lang="zh-CN" altLang="en-US"/>
              <a:t>行业背景</a:t>
            </a:r>
            <a:endParaRPr lang="zh-CN" altLang="en-US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165205" y="76880"/>
            <a:ext cx="9489158" cy="611184"/>
          </a:xfrm>
        </p:spPr>
        <p:txBody>
          <a:bodyPr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zh-CN" altLang="en-US" dirty="0"/>
              <a:t>行业背景</a:t>
            </a:r>
            <a:endParaRPr lang="zh-CN" altLang="en-US" dirty="0"/>
          </a:p>
        </p:txBody>
      </p:sp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695960" y="1261745"/>
            <a:ext cx="5041265" cy="5166995"/>
          </a:xfrm>
          <a:prstGeom prst="rect">
            <a:avLst/>
          </a:prstGeom>
          <a:solidFill>
            <a:schemeClr val="tx1">
              <a:lumMod val="40000"/>
              <a:lumOff val="60000"/>
              <a:alpha val="15000"/>
            </a:schemeClr>
          </a:solidFill>
          <a:ln w="9525">
            <a:solidFill>
              <a:schemeClr val="tx1">
                <a:lumMod val="40000"/>
                <a:lumOff val="60000"/>
                <a:alpha val="2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+mn-ea"/>
              <a:sym typeface="MiSans Normal" panose="00000500000000000000" charset="-122"/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871932" y="1444924"/>
            <a:ext cx="4173296" cy="5201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市场需求增长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870738" y="2167204"/>
            <a:ext cx="4174490" cy="3320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随着移动互联网的发展，用户对于智能穿戴设备的需求日益增长，特别是在生活、学习、商旅场景下的日常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对话、语言翻译、会议纪要、导游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导览等场景下，需要更加便捷、智能的解决方案。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各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IC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原厂、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IDH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、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ODM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和品牌，都希望在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AI2.0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时代发挥自身优势，寻找优质合作伙伴，优势互补，为用户打造充分发挥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AI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优势及实用、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高效、全新体验的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产品。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6456045" y="1261745"/>
            <a:ext cx="5040630" cy="516699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>
                <a:alpha val="5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+mn-ea"/>
              <a:sym typeface="MiSans Normal" panose="00000500000000000000" charset="-122"/>
            </a:endParaRPr>
          </a:p>
        </p:txBody>
      </p:sp>
      <p:sp>
        <p:nvSpPr>
          <p:cNvPr id="20" name="矩形 19"/>
          <p:cNvSpPr/>
          <p:nvPr>
            <p:custDataLst>
              <p:tags r:id="rId5"/>
            </p:custDataLst>
          </p:nvPr>
        </p:nvSpPr>
        <p:spPr>
          <a:xfrm>
            <a:off x="6658436" y="1444924"/>
            <a:ext cx="4171303" cy="5201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FFFF"/>
                </a:solidFill>
                <a:latin typeface="+mn-ea"/>
                <a:cs typeface="+mn-ea"/>
              </a:rPr>
              <a:t>技术创新驱动</a:t>
            </a:r>
            <a:endParaRPr lang="zh-CN" altLang="en-US" sz="2400" b="1" dirty="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6"/>
            </p:custDataLst>
          </p:nvPr>
        </p:nvSpPr>
        <p:spPr>
          <a:xfrm>
            <a:off x="6658610" y="2154502"/>
            <a:ext cx="4174490" cy="29451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rgbClr val="FFFFFF"/>
                </a:solidFill>
                <a:latin typeface="+mn-ea"/>
                <a:cs typeface="+mn-ea"/>
              </a:rPr>
              <a:t>通过双方合作，借助</a:t>
            </a:r>
            <a:r>
              <a:rPr lang="en-US" altLang="zh-CN" dirty="0">
                <a:solidFill>
                  <a:srgbClr val="FFFFFF"/>
                </a:solidFill>
                <a:latin typeface="+mn-ea"/>
                <a:cs typeface="+mn-ea"/>
              </a:rPr>
              <a:t>AiNex</a:t>
            </a:r>
            <a:r>
              <a:rPr lang="zh-CN" altLang="en-US" dirty="0">
                <a:solidFill>
                  <a:srgbClr val="FFFFFF"/>
                </a:solidFill>
                <a:latin typeface="+mn-ea"/>
                <a:cs typeface="+mn-ea"/>
              </a:rPr>
              <a:t>应用程序的能力，打造一款</a:t>
            </a:r>
            <a:r>
              <a:rPr lang="zh-CN" altLang="en-US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基于大模型的</a:t>
            </a:r>
            <a:r>
              <a:rPr lang="zh-CN" altLang="en-US" dirty="0">
                <a:solidFill>
                  <a:srgbClr val="FFFFFF"/>
                </a:solidFill>
                <a:latin typeface="+mn-ea"/>
                <a:cs typeface="+mn-ea"/>
              </a:rPr>
              <a:t>真正符合用户需求的智能化穿戴</a:t>
            </a:r>
            <a:r>
              <a:rPr lang="zh-CN" altLang="en-US" dirty="0">
                <a:solidFill>
                  <a:srgbClr val="FFFFFF"/>
                </a:solidFill>
                <a:latin typeface="+mn-ea"/>
                <a:cs typeface="+mn-ea"/>
              </a:rPr>
              <a:t>神碑，提升用户体验，增强移动体系的竞争力。</a:t>
            </a:r>
            <a:endParaRPr lang="zh-CN" altLang="en-US" dirty="0">
              <a:solidFill>
                <a:srgbClr val="FFFFFF"/>
              </a:solidFill>
              <a:latin typeface="+mn-ea"/>
              <a:cs typeface="+mn-ea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solidFill>
                <a:srgbClr val="FFFFFF"/>
              </a:solidFill>
              <a:latin typeface="+mn-ea"/>
              <a:cs typeface="+mn-ea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FFFFFF"/>
                </a:solidFill>
                <a:latin typeface="+mn-ea"/>
                <a:cs typeface="+mn-ea"/>
              </a:rPr>
              <a:t>AiNex</a:t>
            </a:r>
            <a:r>
              <a:rPr lang="zh-CN" altLang="en-US" dirty="0">
                <a:solidFill>
                  <a:srgbClr val="FFFFFF"/>
                </a:solidFill>
                <a:latin typeface="+mn-ea"/>
                <a:cs typeface="+mn-ea"/>
              </a:rPr>
              <a:t>接入自研可穿戴</a:t>
            </a:r>
            <a:r>
              <a:rPr lang="en-US" altLang="zh-CN" dirty="0">
                <a:solidFill>
                  <a:srgbClr val="FFFFFF"/>
                </a:solidFill>
                <a:latin typeface="+mn-ea"/>
                <a:cs typeface="+mn-ea"/>
              </a:rPr>
              <a:t>wake-ai</a:t>
            </a:r>
            <a:r>
              <a:rPr lang="zh-CN" altLang="en-US" dirty="0">
                <a:solidFill>
                  <a:srgbClr val="FFFFFF"/>
                </a:solidFill>
                <a:latin typeface="+mn-ea"/>
                <a:cs typeface="+mn-ea"/>
              </a:rPr>
              <a:t>智能体模型，同时外接国内外主流大模型，实现多语言实时翻译、高效会议纪要、拍照识图、</a:t>
            </a:r>
            <a:r>
              <a:rPr lang="zh-CN" altLang="en-US" dirty="0">
                <a:solidFill>
                  <a:srgbClr val="FFFFFF"/>
                </a:solidFill>
                <a:latin typeface="+mn-ea"/>
                <a:cs typeface="+mn-ea"/>
              </a:rPr>
              <a:t>录制、智能体完成任务等功能，满足用户在不同场景下的需求。</a:t>
            </a:r>
            <a:endParaRPr lang="zh-CN" altLang="en-US" dirty="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2" name="矩形 1"/>
          <p:cNvSpPr/>
          <p:nvPr>
            <p:custDataLst>
              <p:tags r:id="rId7"/>
            </p:custDataLst>
          </p:nvPr>
        </p:nvSpPr>
        <p:spPr>
          <a:xfrm>
            <a:off x="6661611" y="3790614"/>
            <a:ext cx="4171303" cy="5201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latin typeface="+mn-ea"/>
                <a:cs typeface="+mn-ea"/>
              </a:rPr>
              <a:t>AiNex </a:t>
            </a:r>
            <a:r>
              <a:rPr lang="zh-CN" altLang="en-US" sz="2400" b="1" dirty="0">
                <a:solidFill>
                  <a:srgbClr val="FFFFFF"/>
                </a:solidFill>
                <a:latin typeface="+mn-ea"/>
                <a:cs typeface="+mn-ea"/>
              </a:rPr>
              <a:t>优势</a:t>
            </a:r>
            <a:r>
              <a:rPr lang="zh-CN" altLang="en-US" sz="2400" b="1" dirty="0">
                <a:solidFill>
                  <a:srgbClr val="FFFFFF"/>
                </a:solidFill>
                <a:latin typeface="+mn-ea"/>
                <a:cs typeface="+mn-ea"/>
              </a:rPr>
              <a:t>小结</a:t>
            </a:r>
            <a:endParaRPr lang="zh-CN" altLang="en-US" sz="2400" b="1" dirty="0">
              <a:solidFill>
                <a:srgbClr val="FFFFFF"/>
              </a:solidFill>
              <a:latin typeface="+mn-ea"/>
              <a:cs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165205" y="76880"/>
            <a:ext cx="9489158" cy="611184"/>
          </a:xfrm>
        </p:spPr>
        <p:txBody>
          <a:bodyPr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altLang="zh-CN" dirty="0">
                <a:sym typeface="+mn-ea"/>
              </a:rPr>
              <a:t>AiNex </a:t>
            </a:r>
            <a:r>
              <a:rPr lang="zh-CN" altLang="en-US" dirty="0">
                <a:sym typeface="+mn-ea"/>
              </a:rPr>
              <a:t>希望寻找到这样的智能穿戴产品合作</a:t>
            </a:r>
            <a:endParaRPr lang="zh-CN" altLang="en-US" dirty="0">
              <a:sym typeface="+mn-ea"/>
            </a:endParaRPr>
          </a:p>
        </p:txBody>
      </p:sp>
      <p:sp>
        <p:nvSpPr>
          <p:cNvPr id="25" name="文本框 7"/>
          <p:cNvSpPr/>
          <p:nvPr>
            <p:custDataLst>
              <p:tags r:id="rId1"/>
            </p:custDataLst>
          </p:nvPr>
        </p:nvSpPr>
        <p:spPr>
          <a:xfrm>
            <a:off x="4837884" y="3956297"/>
            <a:ext cx="5696378" cy="815975"/>
          </a:xfrm>
          <a:prstGeom prst="rect">
            <a:avLst/>
          </a:prstGeom>
          <a:solidFill>
            <a:srgbClr val="B4A0C8"/>
          </a:solidFill>
          <a:ln w="12700" cmpd="sng">
            <a:solidFill>
              <a:srgbClr val="1360F3"/>
            </a:solidFill>
            <a:prstDash val="sysDot"/>
          </a:ln>
        </p:spPr>
        <p:txBody>
          <a:bodyPr lIns="25400" tIns="25400" rIns="25400" bIns="25400"/>
          <a:lstStyle/>
          <a:p>
            <a:endParaRPr sz="900">
              <a:latin typeface="微软雅黑" charset="0"/>
              <a:ea typeface="微软雅黑" charset="0"/>
            </a:endParaRPr>
          </a:p>
        </p:txBody>
      </p:sp>
      <p:sp>
        <p:nvSpPr>
          <p:cNvPr id="26" name="文本框 50"/>
          <p:cNvSpPr txBox="1"/>
          <p:nvPr>
            <p:custDataLst>
              <p:tags r:id="rId2"/>
            </p:custDataLst>
          </p:nvPr>
        </p:nvSpPr>
        <p:spPr>
          <a:xfrm>
            <a:off x="4979869" y="4150925"/>
            <a:ext cx="5316179" cy="400050"/>
          </a:xfrm>
          <a:prstGeom prst="rect">
            <a:avLst/>
          </a:prstGeom>
          <a:solidFill>
            <a:srgbClr val="B4A0C8"/>
          </a:solidFill>
          <a:ln w="12700">
            <a:miter lim="400000"/>
          </a:ln>
        </p:spPr>
        <p:txBody>
          <a:bodyPr wrap="square" lIns="22859" rIns="22859">
            <a:spAutoFit/>
          </a:bodyPr>
          <a:lstStyle>
            <a:lvl1pPr>
              <a:defRPr sz="1700" b="1">
                <a:solidFill>
                  <a:srgbClr val="A25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</a:lstStyle>
          <a:p>
            <a:pPr algn="ctr"/>
            <a:r>
              <a:rPr lang="zh-CN" altLang="en-US" sz="2000" dirty="0">
                <a:solidFill>
                  <a:schemeClr val="tx1"/>
                </a:solidFill>
                <a:latin typeface="微软雅黑" charset="0"/>
                <a:ea typeface="微软雅黑" charset="0"/>
              </a:rPr>
              <a:t>续航长、理解准确、交互自然</a:t>
            </a:r>
            <a:endParaRPr lang="zh-CN" altLang="en-US" sz="2000" dirty="0">
              <a:solidFill>
                <a:schemeClr val="tx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31" name="文本框 50"/>
          <p:cNvSpPr txBox="1"/>
          <p:nvPr>
            <p:custDataLst>
              <p:tags r:id="rId3"/>
            </p:custDataLst>
          </p:nvPr>
        </p:nvSpPr>
        <p:spPr>
          <a:xfrm>
            <a:off x="1588589" y="4118540"/>
            <a:ext cx="2505710" cy="538480"/>
          </a:xfrm>
          <a:prstGeom prst="rect">
            <a:avLst/>
          </a:prstGeom>
          <a:solidFill>
            <a:srgbClr val="0B85CF"/>
          </a:solidFill>
          <a:ln w="12700">
            <a:miter lim="400000"/>
          </a:ln>
        </p:spPr>
        <p:txBody>
          <a:bodyPr wrap="square" lIns="22859" rIns="22859" anchor="ctr">
            <a:noAutofit/>
          </a:bodyPr>
          <a:lstStyle>
            <a:lvl1pPr>
              <a:defRPr sz="3400" b="1">
                <a:solidFill>
                  <a:srgbClr val="A25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</a:lstStyle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方便</a:t>
            </a:r>
            <a:endParaRPr lang="zh-CN" altLang="en-US" sz="2400" dirty="0">
              <a:solidFill>
                <a:schemeClr val="bg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32" name="文本框 50"/>
          <p:cNvSpPr txBox="1"/>
          <p:nvPr>
            <p:custDataLst>
              <p:tags r:id="rId4"/>
            </p:custDataLst>
          </p:nvPr>
        </p:nvSpPr>
        <p:spPr>
          <a:xfrm>
            <a:off x="1588589" y="2778196"/>
            <a:ext cx="2505710" cy="538480"/>
          </a:xfrm>
          <a:prstGeom prst="rect">
            <a:avLst/>
          </a:prstGeom>
          <a:solidFill>
            <a:srgbClr val="0B85CF"/>
          </a:solidFill>
          <a:ln w="12700">
            <a:miter lim="400000"/>
          </a:ln>
        </p:spPr>
        <p:txBody>
          <a:bodyPr wrap="square" lIns="22859" rIns="22859" anchor="ctr">
            <a:noAutofit/>
          </a:bodyPr>
          <a:lstStyle>
            <a:lvl1pPr>
              <a:defRPr sz="3400" b="1">
                <a:solidFill>
                  <a:srgbClr val="A25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</a:lstStyle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轻巧</a:t>
            </a:r>
            <a:endParaRPr lang="zh-CN" altLang="en-US" sz="2400" dirty="0">
              <a:solidFill>
                <a:schemeClr val="bg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34" name="文本框 7"/>
          <p:cNvSpPr/>
          <p:nvPr>
            <p:custDataLst>
              <p:tags r:id="rId5"/>
            </p:custDataLst>
          </p:nvPr>
        </p:nvSpPr>
        <p:spPr>
          <a:xfrm>
            <a:off x="4837884" y="2620945"/>
            <a:ext cx="5696378" cy="854075"/>
          </a:xfrm>
          <a:prstGeom prst="rect">
            <a:avLst/>
          </a:prstGeom>
          <a:solidFill>
            <a:srgbClr val="B4A0C8"/>
          </a:solidFill>
          <a:ln w="12700" cmpd="sng">
            <a:solidFill>
              <a:srgbClr val="1360F3"/>
            </a:solidFill>
            <a:prstDash val="sysDot"/>
          </a:ln>
        </p:spPr>
        <p:txBody>
          <a:bodyPr lIns="25400" tIns="25400" rIns="25400" bIns="25400"/>
          <a:lstStyle/>
          <a:p>
            <a:endParaRPr sz="900">
              <a:latin typeface="微软雅黑" charset="0"/>
              <a:ea typeface="微软雅黑" charset="0"/>
            </a:endParaRPr>
          </a:p>
        </p:txBody>
      </p:sp>
      <p:sp>
        <p:nvSpPr>
          <p:cNvPr id="35" name="文本框 50"/>
          <p:cNvSpPr txBox="1"/>
          <p:nvPr>
            <p:custDataLst>
              <p:tags r:id="rId6"/>
            </p:custDataLst>
          </p:nvPr>
        </p:nvSpPr>
        <p:spPr>
          <a:xfrm>
            <a:off x="4837884" y="2851133"/>
            <a:ext cx="5554393" cy="400050"/>
          </a:xfrm>
          <a:prstGeom prst="rect">
            <a:avLst/>
          </a:prstGeom>
          <a:solidFill>
            <a:srgbClr val="B4A0C8"/>
          </a:solidFill>
          <a:ln w="12700">
            <a:miter lim="400000"/>
          </a:ln>
        </p:spPr>
        <p:txBody>
          <a:bodyPr wrap="square" lIns="22859" rIns="22859">
            <a:spAutoFit/>
          </a:bodyPr>
          <a:lstStyle>
            <a:lvl1pPr>
              <a:defRPr sz="1700" b="1">
                <a:solidFill>
                  <a:srgbClr val="A25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</a:lstStyle>
          <a:p>
            <a:pPr algn="ctr"/>
            <a:r>
              <a:rPr lang="zh-CN" altLang="en-US" sz="2000" dirty="0">
                <a:solidFill>
                  <a:schemeClr val="tx1"/>
                </a:solidFill>
                <a:latin typeface="微软雅黑" charset="0"/>
                <a:ea typeface="微软雅黑" charset="0"/>
              </a:rPr>
              <a:t>重量轻便、日常佩戴、舒适度好</a:t>
            </a:r>
            <a:endParaRPr lang="zh-CN" altLang="en-US" sz="2000" dirty="0">
              <a:solidFill>
                <a:schemeClr val="tx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36" name="文本框 7"/>
          <p:cNvSpPr/>
          <p:nvPr>
            <p:custDataLst>
              <p:tags r:id="rId7"/>
            </p:custDataLst>
          </p:nvPr>
        </p:nvSpPr>
        <p:spPr>
          <a:xfrm>
            <a:off x="4837884" y="5256777"/>
            <a:ext cx="5696378" cy="754380"/>
          </a:xfrm>
          <a:prstGeom prst="rect">
            <a:avLst/>
          </a:prstGeom>
          <a:solidFill>
            <a:srgbClr val="B4A0C8"/>
          </a:solidFill>
          <a:ln w="12700" cmpd="sng">
            <a:solidFill>
              <a:srgbClr val="1360F3"/>
            </a:solidFill>
            <a:prstDash val="sysDot"/>
          </a:ln>
        </p:spPr>
        <p:txBody>
          <a:bodyPr lIns="50800" tIns="50800" rIns="50800" bIns="50800"/>
          <a:lstStyle/>
          <a:p>
            <a:endParaRPr sz="2400">
              <a:latin typeface="微软雅黑" charset="0"/>
              <a:ea typeface="微软雅黑" charset="0"/>
            </a:endParaRPr>
          </a:p>
        </p:txBody>
      </p:sp>
      <p:sp>
        <p:nvSpPr>
          <p:cNvPr id="38" name="文本框 50"/>
          <p:cNvSpPr txBox="1"/>
          <p:nvPr>
            <p:custDataLst>
              <p:tags r:id="rId8"/>
            </p:custDataLst>
          </p:nvPr>
        </p:nvSpPr>
        <p:spPr>
          <a:xfrm>
            <a:off x="4903924" y="5316288"/>
            <a:ext cx="5553921" cy="706755"/>
          </a:xfrm>
          <a:prstGeom prst="rect">
            <a:avLst/>
          </a:prstGeom>
          <a:solidFill>
            <a:srgbClr val="B4A0C8"/>
          </a:solidFill>
          <a:ln w="12700">
            <a:miter lim="400000"/>
          </a:ln>
        </p:spPr>
        <p:txBody>
          <a:bodyPr wrap="square" lIns="45719" rIns="45719">
            <a:spAutoFit/>
          </a:bodyPr>
          <a:lstStyle>
            <a:lvl1pPr>
              <a:defRPr sz="1700" b="1">
                <a:solidFill>
                  <a:srgbClr val="A25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</a:lstStyle>
          <a:p>
            <a:pPr algn="ctr"/>
            <a:r>
              <a:rPr lang="zh-CN" altLang="en-US" sz="2000" dirty="0">
                <a:solidFill>
                  <a:schemeClr val="tx1"/>
                </a:solidFill>
                <a:latin typeface="微软雅黑" charset="0"/>
                <a:ea typeface="微软雅黑" charset="0"/>
              </a:rPr>
              <a:t>希望实现多场景的</a:t>
            </a:r>
            <a:r>
              <a:rPr lang="en-US" sz="2000" dirty="0">
                <a:solidFill>
                  <a:schemeClr val="tx1"/>
                </a:solidFill>
                <a:latin typeface="微软雅黑" charset="0"/>
                <a:ea typeface="微软雅黑" charset="0"/>
              </a:rPr>
              <a:t>AI Agent</a:t>
            </a:r>
            <a:r>
              <a:rPr lang="zh-CN" altLang="en-US" sz="2000" dirty="0">
                <a:solidFill>
                  <a:schemeClr val="tx1"/>
                </a:solidFill>
                <a:latin typeface="微软雅黑" charset="0"/>
                <a:ea typeface="微软雅黑" charset="0"/>
              </a:rPr>
              <a:t>助力</a:t>
            </a:r>
            <a:r>
              <a:rPr lang="en-US" sz="2000" dirty="0">
                <a:solidFill>
                  <a:schemeClr val="tx1"/>
                </a:solidFill>
                <a:latin typeface="微软雅黑" charset="0"/>
                <a:ea typeface="微软雅黑" charset="0"/>
              </a:rPr>
              <a:t>、</a:t>
            </a:r>
            <a:r>
              <a:rPr lang="zh-CN" altLang="en-US" sz="2000" dirty="0">
                <a:solidFill>
                  <a:schemeClr val="tx1"/>
                </a:solidFill>
                <a:latin typeface="微软雅黑" charset="0"/>
                <a:ea typeface="微软雅黑" charset="0"/>
              </a:rPr>
              <a:t>多语言沟通、及时记录等功能</a:t>
            </a:r>
            <a:endParaRPr lang="zh-CN" altLang="en-US" sz="2000" dirty="0">
              <a:solidFill>
                <a:schemeClr val="tx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39" name="文本框 50"/>
          <p:cNvSpPr txBox="1"/>
          <p:nvPr>
            <p:custDataLst>
              <p:tags r:id="rId9"/>
            </p:custDataLst>
          </p:nvPr>
        </p:nvSpPr>
        <p:spPr>
          <a:xfrm>
            <a:off x="1588589" y="5364727"/>
            <a:ext cx="2505710" cy="538479"/>
          </a:xfrm>
          <a:prstGeom prst="rect">
            <a:avLst/>
          </a:prstGeom>
          <a:solidFill>
            <a:srgbClr val="0B85CF"/>
          </a:solidFill>
          <a:ln w="12700">
            <a:miter lim="400000"/>
          </a:ln>
        </p:spPr>
        <p:txBody>
          <a:bodyPr wrap="square" lIns="45719" rIns="45719" anchor="ctr">
            <a:noAutofit/>
          </a:bodyPr>
          <a:lstStyle>
            <a:lvl1pPr>
              <a:defRPr sz="1700" b="1">
                <a:solidFill>
                  <a:srgbClr val="A25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</a:lstStyle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有用</a:t>
            </a:r>
            <a:endParaRPr lang="zh-CN" altLang="en-US" sz="2400" dirty="0">
              <a:solidFill>
                <a:schemeClr val="bg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40" name="文本框 50"/>
          <p:cNvSpPr txBox="1"/>
          <p:nvPr>
            <p:custDataLst>
              <p:tags r:id="rId10"/>
            </p:custDataLst>
          </p:nvPr>
        </p:nvSpPr>
        <p:spPr>
          <a:xfrm>
            <a:off x="1588589" y="1564093"/>
            <a:ext cx="2505710" cy="538480"/>
          </a:xfrm>
          <a:prstGeom prst="rect">
            <a:avLst/>
          </a:prstGeom>
          <a:solidFill>
            <a:srgbClr val="0B85CF"/>
          </a:solidFill>
          <a:ln w="12700">
            <a:miter lim="400000"/>
          </a:ln>
        </p:spPr>
        <p:txBody>
          <a:bodyPr wrap="square" lIns="22859" rIns="22859" anchor="ctr">
            <a:noAutofit/>
          </a:bodyPr>
          <a:lstStyle>
            <a:lvl1pPr>
              <a:defRPr sz="3400" b="1">
                <a:solidFill>
                  <a:srgbClr val="A25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</a:lstStyle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好看</a:t>
            </a:r>
            <a:endParaRPr lang="zh-CN" altLang="en-US" sz="2400" dirty="0">
              <a:solidFill>
                <a:schemeClr val="bg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42" name="文本框 7"/>
          <p:cNvSpPr/>
          <p:nvPr>
            <p:custDataLst>
              <p:tags r:id="rId11"/>
            </p:custDataLst>
          </p:nvPr>
        </p:nvSpPr>
        <p:spPr>
          <a:xfrm>
            <a:off x="4837884" y="1380878"/>
            <a:ext cx="5696378" cy="854075"/>
          </a:xfrm>
          <a:prstGeom prst="rect">
            <a:avLst/>
          </a:prstGeom>
          <a:solidFill>
            <a:srgbClr val="B4A0C8"/>
          </a:solidFill>
          <a:ln w="12700" cmpd="sng">
            <a:solidFill>
              <a:srgbClr val="1360F3"/>
            </a:solidFill>
            <a:prstDash val="sysDot"/>
          </a:ln>
        </p:spPr>
        <p:txBody>
          <a:bodyPr lIns="25400" tIns="25400" rIns="25400" bIns="25400"/>
          <a:lstStyle/>
          <a:p>
            <a:endParaRPr sz="900">
              <a:latin typeface="微软雅黑" charset="0"/>
              <a:ea typeface="微软雅黑" charset="0"/>
            </a:endParaRPr>
          </a:p>
        </p:txBody>
      </p:sp>
      <p:sp>
        <p:nvSpPr>
          <p:cNvPr id="43" name="文本框 50"/>
          <p:cNvSpPr txBox="1"/>
          <p:nvPr>
            <p:custDataLst>
              <p:tags r:id="rId12"/>
            </p:custDataLst>
          </p:nvPr>
        </p:nvSpPr>
        <p:spPr>
          <a:xfrm>
            <a:off x="4837884" y="1611066"/>
            <a:ext cx="5554393" cy="400050"/>
          </a:xfrm>
          <a:prstGeom prst="rect">
            <a:avLst/>
          </a:prstGeom>
          <a:solidFill>
            <a:srgbClr val="B4A0C8"/>
          </a:solidFill>
          <a:ln w="12700">
            <a:miter lim="400000"/>
          </a:ln>
        </p:spPr>
        <p:txBody>
          <a:bodyPr wrap="square" lIns="22859" rIns="22859">
            <a:spAutoFit/>
          </a:bodyPr>
          <a:lstStyle>
            <a:lvl1pPr>
              <a:defRPr sz="1700" b="1">
                <a:solidFill>
                  <a:srgbClr val="A25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</a:lstStyle>
          <a:p>
            <a:pPr algn="ctr"/>
            <a:r>
              <a:rPr lang="zh-CN" altLang="en-US" sz="2000" dirty="0">
                <a:solidFill>
                  <a:schemeClr val="tx1"/>
                </a:solidFill>
                <a:latin typeface="微软雅黑" charset="0"/>
                <a:ea typeface="微软雅黑" charset="0"/>
              </a:rPr>
              <a:t>外观好看、耐看、风格百搭</a:t>
            </a:r>
            <a:endParaRPr lang="zh-CN" altLang="en-US" sz="2000" dirty="0">
              <a:solidFill>
                <a:schemeClr val="tx1"/>
              </a:solidFill>
              <a:latin typeface="微软雅黑" charset="0"/>
              <a:ea typeface="微软雅黑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586923" y="2655731"/>
            <a:ext cx="3018155" cy="706755"/>
          </a:xfrm>
        </p:spPr>
        <p:txBody>
          <a:bodyPr/>
          <a:lstStyle/>
          <a:p>
            <a:r>
              <a:rPr lang="en-US" altLang="zh-CN"/>
              <a:t>02 </a:t>
            </a:r>
            <a:r>
              <a:rPr lang="zh-CN" altLang="en-US"/>
              <a:t>合作案例</a:t>
            </a:r>
            <a:endParaRPr lang="zh-CN" altLang="en-US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165205" y="76880"/>
            <a:ext cx="9489158" cy="611184"/>
          </a:xfrm>
        </p:spPr>
        <p:txBody>
          <a:bodyPr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altLang="zh-CN" dirty="0">
                <a:sym typeface="+mn-ea"/>
              </a:rPr>
              <a:t>AiNex</a:t>
            </a:r>
            <a:r>
              <a:rPr lang="zh-CN" altLang="en-US" dirty="0">
                <a:sym typeface="+mn-ea"/>
              </a:rPr>
              <a:t>助力的</a:t>
            </a:r>
            <a:r>
              <a:rPr lang="en-US" altLang="zh-CN" dirty="0">
                <a:sym typeface="+mn-ea"/>
              </a:rPr>
              <a:t>AI</a:t>
            </a:r>
            <a:r>
              <a:rPr lang="zh-CN" altLang="en-US" dirty="0">
                <a:sym typeface="+mn-ea"/>
              </a:rPr>
              <a:t>眼镜案例</a:t>
            </a:r>
            <a:endParaRPr lang="zh-CN" altLang="en-US" dirty="0"/>
          </a:p>
        </p:txBody>
      </p:sp>
      <p:sp>
        <p:nvSpPr>
          <p:cNvPr id="20" name="矩形 19"/>
          <p:cNvSpPr/>
          <p:nvPr>
            <p:custDataLst>
              <p:tags r:id="rId1"/>
            </p:custDataLst>
          </p:nvPr>
        </p:nvSpPr>
        <p:spPr>
          <a:xfrm>
            <a:off x="6658436" y="1444924"/>
            <a:ext cx="4171303" cy="5201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FFFF"/>
                </a:solidFill>
                <a:latin typeface="+mn-ea"/>
                <a:cs typeface="+mn-ea"/>
              </a:rPr>
              <a:t>技术创新驱动</a:t>
            </a:r>
            <a:endParaRPr lang="zh-CN" altLang="en-US" sz="2400" b="1" dirty="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2"/>
            </p:custDataLst>
          </p:nvPr>
        </p:nvSpPr>
        <p:spPr>
          <a:xfrm>
            <a:off x="6658610" y="2275840"/>
            <a:ext cx="4174490" cy="29451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rgbClr val="FFFFFF"/>
                </a:solidFill>
                <a:latin typeface="+mn-ea"/>
                <a:cs typeface="+mn-ea"/>
              </a:rPr>
              <a:t>通过深度定制化合作，打造一款符合移动用户需求的 AI 音频眼镜，提升用户体验，增强移动体系的竞争力。</a:t>
            </a:r>
            <a:endParaRPr lang="zh-CN" altLang="en-US" dirty="0">
              <a:solidFill>
                <a:srgbClr val="FFFFFF"/>
              </a:solidFill>
              <a:latin typeface="+mn-ea"/>
              <a:cs typeface="+mn-ea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solidFill>
                <a:srgbClr val="FFFFFF"/>
              </a:solidFill>
              <a:latin typeface="+mn-ea"/>
              <a:cs typeface="+mn-ea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rgbClr val="FFFFFF"/>
                </a:solidFill>
                <a:latin typeface="+mn-ea"/>
                <a:cs typeface="+mn-ea"/>
              </a:rPr>
              <a:t>实现本地生活服务的便捷接入、多语言实时翻译、高效会议纪要等功能，满足用户在不同场景下的需求</a:t>
            </a:r>
            <a:endParaRPr lang="zh-CN" altLang="en-US" dirty="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4" name="标题 3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695960" y="685755"/>
            <a:ext cx="10800000" cy="720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LAWK AI</a:t>
            </a:r>
            <a:r>
              <a:rPr lang="zh-CN" altLang="en-US" dirty="0"/>
              <a:t>眼镜——</a:t>
            </a:r>
            <a:r>
              <a:rPr lang="zh-CN" altLang="en-US" dirty="0">
                <a:effectLst/>
                <a:latin typeface="阿里巴巴普惠体 2.0 65 Medium" panose="00020600040101010101" pitchFamily="18" charset="-122"/>
                <a:ea typeface="阿里巴巴普惠体 2.0 65 Medium" panose="00020600040101010101" pitchFamily="18" charset="-122"/>
                <a:cs typeface="阿里巴巴普惠体 2.0 65 Medium" panose="00020600040101010101" pitchFamily="18" charset="-122"/>
                <a:sym typeface="+mn-ea"/>
              </a:rPr>
              <a:t>国内首款搭载</a:t>
            </a:r>
            <a:r>
              <a:rPr lang="en-US" altLang="zh-CN" dirty="0">
                <a:effectLst/>
                <a:latin typeface="阿里巴巴普惠体 2.0 65 Medium" panose="00020600040101010101" pitchFamily="18" charset="-122"/>
                <a:ea typeface="阿里巴巴普惠体 2.0 65 Medium" panose="00020600040101010101" pitchFamily="18" charset="-122"/>
                <a:cs typeface="阿里巴巴普惠体 2.0 65 Medium" panose="00020600040101010101" pitchFamily="18" charset="-122"/>
                <a:sym typeface="+mn-ea"/>
              </a:rPr>
              <a:t>AI</a:t>
            </a:r>
            <a:r>
              <a:rPr lang="zh-CN" altLang="en-US" dirty="0">
                <a:effectLst/>
                <a:latin typeface="阿里巴巴普惠体 2.0 65 Medium" panose="00020600040101010101" pitchFamily="18" charset="-122"/>
                <a:ea typeface="阿里巴巴普惠体 2.0 65 Medium" panose="00020600040101010101" pitchFamily="18" charset="-122"/>
                <a:cs typeface="阿里巴巴普惠体 2.0 65 Medium" panose="00020600040101010101" pitchFamily="18" charset="-122"/>
                <a:sym typeface="+mn-ea"/>
              </a:rPr>
              <a:t>大模型的智能眼镜</a:t>
            </a:r>
            <a:endParaRPr lang="zh-CN" altLang="en-US" dirty="0"/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263525" y="5115560"/>
            <a:ext cx="1168527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LAWK City AI</a:t>
            </a:r>
            <a:r>
              <a:rPr lang="zh-CN" altLang="en-US" dirty="0"/>
              <a:t>眼镜，</a:t>
            </a:r>
            <a:r>
              <a:rPr lang="en-US" altLang="zh-CN" dirty="0"/>
              <a:t>AI</a:t>
            </a:r>
            <a:r>
              <a:rPr lang="zh-CN" altLang="en-US" dirty="0"/>
              <a:t>摄像头眼镜、</a:t>
            </a:r>
            <a:r>
              <a:rPr lang="en-US" altLang="zh-CN" dirty="0"/>
              <a:t>AI</a:t>
            </a:r>
            <a:r>
              <a:rPr lang="zh-CN" altLang="en-US" dirty="0"/>
              <a:t>带显示</a:t>
            </a:r>
            <a:r>
              <a:rPr lang="zh-CN" altLang="en-US" dirty="0"/>
              <a:t>眼镜，搭载李未可科技自研WAKE-AI大模型，用户可通过语音让AI帮助解决生活工作的各类百科问题，不仅能接打电话听歌、以及近百种语言的实时翻译功能，更有语音实时记录会议&amp;聊天内容，并生成内容纪要等</a:t>
            </a:r>
            <a:r>
              <a:rPr lang="en-US" altLang="zh-CN" dirty="0"/>
              <a:t>AI</a:t>
            </a:r>
            <a:r>
              <a:rPr lang="zh-CN" altLang="en-US" dirty="0"/>
              <a:t>功能。</a:t>
            </a:r>
            <a:br>
              <a:rPr lang="zh-CN" altLang="en-US" dirty="0"/>
            </a:br>
            <a:endParaRPr lang="zh-CN" altLang="en-US" dirty="0"/>
          </a:p>
          <a:p>
            <a:r>
              <a:rPr lang="zh-CN" altLang="en-US" dirty="0"/>
              <a:t>基于</a:t>
            </a:r>
            <a:r>
              <a:rPr lang="en-US" altLang="zh-CN" dirty="0"/>
              <a:t>WAKE-AI</a:t>
            </a:r>
            <a:r>
              <a:rPr lang="zh-CN" altLang="en-US" dirty="0"/>
              <a:t>大模型平台，可快速接入各种</a:t>
            </a:r>
            <a:r>
              <a:rPr lang="en-US" altLang="zh-CN" dirty="0"/>
              <a:t>AI Agent</a:t>
            </a:r>
            <a:r>
              <a:rPr lang="zh-CN" altLang="en-US" dirty="0"/>
              <a:t>，实现多种智能体功能，如规划旅游路线、学习计划等。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40255"/>
            <a:ext cx="12192000" cy="27768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165205" y="76880"/>
            <a:ext cx="9489158" cy="611184"/>
          </a:xfrm>
        </p:spPr>
        <p:txBody>
          <a:bodyPr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altLang="zh-CN" dirty="0">
                <a:sym typeface="+mn-ea"/>
              </a:rPr>
              <a:t>AiNex</a:t>
            </a:r>
            <a:r>
              <a:rPr lang="zh-CN" altLang="en-US" dirty="0">
                <a:sym typeface="+mn-ea"/>
              </a:rPr>
              <a:t>助力的</a:t>
            </a:r>
            <a:r>
              <a:rPr lang="en-US" altLang="zh-CN" dirty="0">
                <a:sym typeface="+mn-ea"/>
              </a:rPr>
              <a:t>AI</a:t>
            </a:r>
            <a:r>
              <a:rPr lang="zh-CN" altLang="en-US" dirty="0">
                <a:sym typeface="+mn-ea"/>
              </a:rPr>
              <a:t>眼镜案例</a:t>
            </a:r>
            <a:endParaRPr lang="zh-CN" altLang="en-US" dirty="0"/>
          </a:p>
        </p:txBody>
      </p:sp>
      <p:sp>
        <p:nvSpPr>
          <p:cNvPr id="26" name="矩形: 圆角 10"/>
          <p:cNvSpPr/>
          <p:nvPr>
            <p:custDataLst>
              <p:tags r:id="rId1"/>
            </p:custDataLst>
          </p:nvPr>
        </p:nvSpPr>
        <p:spPr>
          <a:xfrm>
            <a:off x="805682" y="1345935"/>
            <a:ext cx="4087819" cy="4811930"/>
          </a:xfrm>
          <a:prstGeom prst="roundRect">
            <a:avLst>
              <a:gd name="adj" fmla="val 3833"/>
            </a:avLst>
          </a:prstGeom>
          <a:solidFill>
            <a:schemeClr val="accent1">
              <a:lumMod val="40000"/>
              <a:lumOff val="60000"/>
              <a:alpha val="10000"/>
            </a:schemeClr>
          </a:solidFill>
          <a:ln>
            <a:solidFill>
              <a:srgbClr val="0B85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27" name="文本框 14"/>
          <p:cNvSpPr txBox="1"/>
          <p:nvPr>
            <p:custDataLst>
              <p:tags r:id="rId2"/>
            </p:custDataLst>
          </p:nvPr>
        </p:nvSpPr>
        <p:spPr>
          <a:xfrm>
            <a:off x="947964" y="1492981"/>
            <a:ext cx="3803252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altLang="zh-CN" sz="20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rPr>
              <a:t>AI </a:t>
            </a:r>
            <a:r>
              <a:rPr lang="zh-CN" altLang="en-US" sz="20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rPr>
              <a:t>可穿戴硬件需要解决的问题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>
            <p:custDataLst>
              <p:tags r:id="rId3"/>
            </p:custDataLst>
          </p:nvPr>
        </p:nvCxnSpPr>
        <p:spPr>
          <a:xfrm>
            <a:off x="1102119" y="1913587"/>
            <a:ext cx="3494945" cy="0"/>
          </a:xfrm>
          <a:prstGeom prst="line">
            <a:avLst/>
          </a:prstGeom>
          <a:ln>
            <a:solidFill>
              <a:srgbClr val="1360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7"/>
          <p:cNvSpPr txBox="1"/>
          <p:nvPr>
            <p:custDataLst>
              <p:tags r:id="rId4"/>
            </p:custDataLst>
          </p:nvPr>
        </p:nvSpPr>
        <p:spPr>
          <a:xfrm>
            <a:off x="1133651" y="2553712"/>
            <a:ext cx="3302000" cy="280076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zh-CN" altLang="en-US" sz="1600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在眼镜上用户对内容反馈的速度容忍度低</a:t>
            </a:r>
            <a:endParaRPr lang="en-US" altLang="zh-CN" sz="1600" dirty="0">
              <a:latin typeface="微软雅黑" charset="0"/>
              <a:ea typeface="微软雅黑" charset="0"/>
              <a:cs typeface="微软雅黑" charset="0"/>
            </a:endParaRPr>
          </a:p>
          <a:p>
            <a:pPr marL="342900" indent="-342900">
              <a:buAutoNum type="arabicPeriod"/>
            </a:pPr>
            <a:endParaRPr lang="en-US" altLang="zh-CN" sz="1600" dirty="0">
              <a:latin typeface="微软雅黑" charset="0"/>
              <a:ea typeface="微软雅黑" charset="0"/>
              <a:cs typeface="微软雅黑" charset="0"/>
            </a:endParaRPr>
          </a:p>
          <a:p>
            <a:pPr algn="l">
              <a:buFontTx/>
            </a:pPr>
            <a:endParaRPr lang="zh-CN" altLang="en-US" sz="1600" dirty="0">
              <a:latin typeface="微软雅黑" charset="0"/>
              <a:ea typeface="微软雅黑" charset="0"/>
              <a:cs typeface="微软雅黑" charset="0"/>
              <a:sym typeface="+mn-ea"/>
            </a:endParaRPr>
          </a:p>
          <a:p>
            <a:pPr algn="l">
              <a:buFontTx/>
            </a:pPr>
            <a:endParaRPr lang="zh-CN" altLang="en-US" sz="1600" dirty="0">
              <a:latin typeface="微软雅黑" charset="0"/>
              <a:ea typeface="微软雅黑" charset="0"/>
              <a:cs typeface="微软雅黑" charset="0"/>
              <a:sym typeface="+mn-ea"/>
            </a:endParaRPr>
          </a:p>
          <a:p>
            <a:pPr algn="l">
              <a:buFontTx/>
            </a:pPr>
            <a:r>
              <a:rPr lang="zh-CN" altLang="en-US" sz="1600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室外场景下噪音比较多</a:t>
            </a:r>
            <a:endParaRPr lang="zh-CN" altLang="en-US" sz="1600" dirty="0">
              <a:latin typeface="微软雅黑" charset="0"/>
              <a:ea typeface="微软雅黑" charset="0"/>
              <a:cs typeface="微软雅黑" charset="0"/>
              <a:sym typeface="+mn-ea"/>
            </a:endParaRPr>
          </a:p>
          <a:p>
            <a:pPr algn="l">
              <a:buFontTx/>
            </a:pPr>
            <a:endParaRPr lang="en-US" altLang="zh-CN" sz="1600" dirty="0">
              <a:latin typeface="微软雅黑" charset="0"/>
              <a:ea typeface="微软雅黑" charset="0"/>
              <a:cs typeface="微软雅黑" charset="0"/>
            </a:endParaRPr>
          </a:p>
          <a:p>
            <a:pPr algn="l"/>
            <a:endParaRPr lang="zh-CN" altLang="en-US" sz="1600" dirty="0">
              <a:latin typeface="微软雅黑" charset="0"/>
              <a:ea typeface="微软雅黑" charset="0"/>
              <a:cs typeface="微软雅黑" charset="0"/>
              <a:sym typeface="+mn-ea"/>
            </a:endParaRPr>
          </a:p>
          <a:p>
            <a:pPr algn="l"/>
            <a:endParaRPr lang="zh-CN" altLang="en-US" sz="1600" dirty="0">
              <a:latin typeface="微软雅黑" charset="0"/>
              <a:ea typeface="微软雅黑" charset="0"/>
              <a:cs typeface="微软雅黑" charset="0"/>
              <a:sym typeface="+mn-ea"/>
            </a:endParaRPr>
          </a:p>
          <a:p>
            <a:pPr algn="l"/>
            <a:endParaRPr lang="zh-CN" altLang="en-US" sz="1600" dirty="0">
              <a:latin typeface="微软雅黑" charset="0"/>
              <a:ea typeface="微软雅黑" charset="0"/>
              <a:cs typeface="微软雅黑" charset="0"/>
              <a:sym typeface="+mn-ea"/>
            </a:endParaRPr>
          </a:p>
          <a:p>
            <a:pPr algn="l"/>
            <a:r>
              <a:rPr lang="zh-CN" altLang="en-US" sz="1600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收音效果</a:t>
            </a:r>
            <a:r>
              <a:rPr lang="en-US" altLang="zh-CN" sz="1600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+ASR</a:t>
            </a:r>
            <a:r>
              <a:rPr lang="zh-CN" altLang="en-US" sz="1600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的效果需要保证</a:t>
            </a:r>
            <a:endParaRPr lang="en-US" altLang="zh-CN" sz="1600"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0" name="矩形: 圆角 26"/>
          <p:cNvSpPr/>
          <p:nvPr>
            <p:custDataLst>
              <p:tags r:id="rId5"/>
            </p:custDataLst>
          </p:nvPr>
        </p:nvSpPr>
        <p:spPr>
          <a:xfrm>
            <a:off x="5784209" y="1345936"/>
            <a:ext cx="5507544" cy="4811930"/>
          </a:xfrm>
          <a:prstGeom prst="roundRect">
            <a:avLst>
              <a:gd name="adj" fmla="val 3833"/>
            </a:avLst>
          </a:prstGeom>
          <a:solidFill>
            <a:schemeClr val="accent5">
              <a:lumMod val="60000"/>
              <a:lumOff val="40000"/>
              <a:alpha val="10000"/>
            </a:schemeClr>
          </a:solidFill>
          <a:ln>
            <a:solidFill>
              <a:srgbClr val="B4A0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31" name="文本框 27"/>
          <p:cNvSpPr txBox="1"/>
          <p:nvPr>
            <p:custDataLst>
              <p:tags r:id="rId6"/>
            </p:custDataLst>
          </p:nvPr>
        </p:nvSpPr>
        <p:spPr>
          <a:xfrm>
            <a:off x="6636355" y="1492980"/>
            <a:ext cx="3803252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zh-CN" altLang="en-US" sz="20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503050405090304" pitchFamily="18" charset="0"/>
              </a:rPr>
              <a:t>我们如何解决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2" name="直接连接符 28"/>
          <p:cNvCxnSpPr/>
          <p:nvPr>
            <p:custDataLst>
              <p:tags r:id="rId7"/>
            </p:custDataLst>
          </p:nvPr>
        </p:nvCxnSpPr>
        <p:spPr>
          <a:xfrm>
            <a:off x="6012997" y="1913587"/>
            <a:ext cx="5021700" cy="0"/>
          </a:xfrm>
          <a:prstGeom prst="line">
            <a:avLst/>
          </a:prstGeom>
          <a:ln>
            <a:solidFill>
              <a:srgbClr val="B4A0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7"/>
          <p:cNvSpPr txBox="1"/>
          <p:nvPr>
            <p:custDataLst>
              <p:tags r:id="rId8"/>
            </p:custDataLst>
          </p:nvPr>
        </p:nvSpPr>
        <p:spPr>
          <a:xfrm>
            <a:off x="6181977" y="2553712"/>
            <a:ext cx="3658440" cy="27823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buFont typeface="Arial" panose="020B0604020202090204" pitchFamily="34" charset="0"/>
            </a:pPr>
            <a:r>
              <a:rPr lang="zh-CN" altLang="en-US" sz="1600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语音返回速度：技能指令</a:t>
            </a:r>
            <a:r>
              <a:rPr lang="en-US" altLang="zh-CN" sz="1600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&lt;200ms</a:t>
            </a:r>
            <a:r>
              <a:rPr lang="zh-CN" altLang="en-US" sz="1600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以内， 大模型</a:t>
            </a:r>
            <a:r>
              <a:rPr lang="en-US" altLang="zh-CN" sz="1600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&lt;1-2</a:t>
            </a:r>
            <a:r>
              <a:rPr lang="zh-CN" altLang="en-US" sz="1600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秒</a:t>
            </a:r>
            <a:endParaRPr lang="en-US" altLang="zh-CN" sz="1600" dirty="0">
              <a:latin typeface="微软雅黑" charset="0"/>
              <a:ea typeface="微软雅黑" charset="0"/>
              <a:cs typeface="微软雅黑" charset="0"/>
            </a:endParaRPr>
          </a:p>
          <a:p>
            <a:pPr algn="l">
              <a:buFont typeface="Arial" panose="020B0604020202090204" pitchFamily="34" charset="0"/>
            </a:pPr>
            <a:endParaRPr lang="en-US" altLang="zh-CN" sz="1600" dirty="0">
              <a:latin typeface="微软雅黑" charset="0"/>
              <a:ea typeface="微软雅黑" charset="0"/>
              <a:cs typeface="微软雅黑" charset="0"/>
              <a:sym typeface="+mn-ea"/>
            </a:endParaRPr>
          </a:p>
          <a:p>
            <a:pPr algn="l">
              <a:buFont typeface="Arial" panose="020B0604020202090204" pitchFamily="34" charset="0"/>
            </a:pPr>
            <a:endParaRPr lang="en-US" altLang="zh-CN" sz="1600" dirty="0">
              <a:latin typeface="微软雅黑" charset="0"/>
              <a:ea typeface="微软雅黑" charset="0"/>
              <a:cs typeface="微软雅黑" charset="0"/>
              <a:sym typeface="+mn-ea"/>
            </a:endParaRPr>
          </a:p>
          <a:p>
            <a:pPr algn="l">
              <a:buFont typeface="Arial" panose="020B0604020202090204" pitchFamily="34" charset="0"/>
            </a:pPr>
            <a:r>
              <a:rPr lang="en-US" altLang="zh-CN" sz="1600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3A</a:t>
            </a:r>
            <a:r>
              <a:rPr lang="zh-CN" altLang="en-US" sz="1600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算法</a:t>
            </a:r>
            <a:r>
              <a:rPr lang="en-US" altLang="zh-CN" sz="1600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+</a:t>
            </a:r>
            <a:r>
              <a:rPr lang="zh-CN" altLang="en-US" sz="1600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通话降噪，信噪比为</a:t>
            </a:r>
            <a:r>
              <a:rPr lang="en-US" altLang="zh-CN" sz="1600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- 5db</a:t>
            </a:r>
            <a:r>
              <a:rPr lang="zh-CN" altLang="en-US" sz="1600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情况下，语音唤醒的准确度</a:t>
            </a:r>
            <a:r>
              <a:rPr lang="en-US" altLang="zh-CN" sz="1600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&gt;90% -10db&gt;85%</a:t>
            </a:r>
            <a:endParaRPr lang="en-US" altLang="zh-CN" sz="1600" dirty="0"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ct val="130000"/>
              </a:lnSpc>
              <a:spcAft>
                <a:spcPts val="1200"/>
              </a:spcAft>
            </a:pPr>
            <a:endParaRPr lang="zh-CN" altLang="en-US" sz="1600" dirty="0">
              <a:latin typeface="微软雅黑" charset="0"/>
              <a:ea typeface="微软雅黑" charset="0"/>
              <a:cs typeface="微软雅黑" charset="0"/>
            </a:endParaRPr>
          </a:p>
          <a:p>
            <a:pPr algn="l">
              <a:buFont typeface="Arial" panose="020B0604020202090204" pitchFamily="34" charset="0"/>
            </a:pPr>
            <a:r>
              <a:rPr lang="en-US" sz="1600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ASR, </a:t>
            </a:r>
            <a:r>
              <a:rPr lang="zh-CN" altLang="en-US" sz="1600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字错率需要低于</a:t>
            </a:r>
            <a:r>
              <a:rPr lang="en-US" altLang="zh-CN" sz="1600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2%</a:t>
            </a:r>
            <a:r>
              <a:rPr lang="zh-CN" altLang="en-US" sz="1600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以上，字准率</a:t>
            </a:r>
            <a:r>
              <a:rPr lang="en-US" altLang="zh-CN" sz="1600" dirty="0">
                <a:latin typeface="微软雅黑" charset="0"/>
                <a:ea typeface="微软雅黑" charset="0"/>
                <a:cs typeface="微软雅黑" charset="0"/>
                <a:sym typeface="+mn-ea"/>
              </a:rPr>
              <a:t>98%</a:t>
            </a:r>
            <a:endParaRPr lang="zh-CN" altLang="en-US" sz="1600" dirty="0">
              <a:latin typeface="微软雅黑" charset="0"/>
              <a:ea typeface="微软雅黑" charset="0"/>
              <a:cs typeface="微软雅黑" charset="0"/>
            </a:endParaRPr>
          </a:p>
        </p:txBody>
      </p:sp>
      <p:grpSp>
        <p:nvGrpSpPr>
          <p:cNvPr id="37" name="组合 229"/>
          <p:cNvGrpSpPr/>
          <p:nvPr/>
        </p:nvGrpSpPr>
        <p:grpSpPr>
          <a:xfrm>
            <a:off x="5041918" y="3515830"/>
            <a:ext cx="593872" cy="471925"/>
            <a:chOff x="5249128" y="4557235"/>
            <a:chExt cx="297615" cy="236502"/>
          </a:xfrm>
        </p:grpSpPr>
        <p:sp>
          <p:nvSpPr>
            <p:cNvPr id="38" name="图形 87"/>
            <p:cNvSpPr/>
            <p:nvPr>
              <p:custDataLst>
                <p:tags r:id="rId9"/>
              </p:custDataLst>
            </p:nvPr>
          </p:nvSpPr>
          <p:spPr>
            <a:xfrm>
              <a:off x="5249128" y="4557235"/>
              <a:ext cx="193437" cy="236502"/>
            </a:xfrm>
            <a:custGeom>
              <a:avLst/>
              <a:gdLst>
                <a:gd name="connsiteX0" fmla="*/ 0 w 415099"/>
                <a:gd name="connsiteY0" fmla="*/ 1858899 h 1858899"/>
                <a:gd name="connsiteX1" fmla="*/ 68104 w 415099"/>
                <a:gd name="connsiteY1" fmla="*/ 1643825 h 1858899"/>
                <a:gd name="connsiteX2" fmla="*/ 415100 w 415099"/>
                <a:gd name="connsiteY2" fmla="*/ 929450 h 1858899"/>
                <a:gd name="connsiteX3" fmla="*/ 415100 w 415099"/>
                <a:gd name="connsiteY3" fmla="*/ 929450 h 1858899"/>
                <a:gd name="connsiteX4" fmla="*/ 415100 w 415099"/>
                <a:gd name="connsiteY4" fmla="*/ 929450 h 1858899"/>
                <a:gd name="connsiteX5" fmla="*/ 68104 w 415099"/>
                <a:gd name="connsiteY5" fmla="*/ 215075 h 1858899"/>
                <a:gd name="connsiteX6" fmla="*/ 0 w 415099"/>
                <a:gd name="connsiteY6" fmla="*/ 0 h 1858899"/>
                <a:gd name="connsiteX7" fmla="*/ 0 w 415099"/>
                <a:gd name="connsiteY7" fmla="*/ 1858899 h 185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5099" h="1858899">
                  <a:moveTo>
                    <a:pt x="0" y="1858899"/>
                  </a:moveTo>
                  <a:lnTo>
                    <a:pt x="68104" y="1643825"/>
                  </a:lnTo>
                  <a:cubicBezTo>
                    <a:pt x="160020" y="1353693"/>
                    <a:pt x="278225" y="1110234"/>
                    <a:pt x="415100" y="929450"/>
                  </a:cubicBezTo>
                  <a:lnTo>
                    <a:pt x="415100" y="929450"/>
                  </a:lnTo>
                  <a:cubicBezTo>
                    <a:pt x="415100" y="929450"/>
                    <a:pt x="415100" y="929450"/>
                    <a:pt x="415100" y="929450"/>
                  </a:cubicBezTo>
                  <a:cubicBezTo>
                    <a:pt x="278321" y="748665"/>
                    <a:pt x="160020" y="505206"/>
                    <a:pt x="68104" y="215075"/>
                  </a:cubicBezTo>
                  <a:lnTo>
                    <a:pt x="0" y="0"/>
                  </a:lnTo>
                  <a:lnTo>
                    <a:pt x="0" y="1858899"/>
                  </a:lnTo>
                  <a:close/>
                </a:path>
              </a:pathLst>
            </a:custGeom>
            <a:gradFill>
              <a:gsLst>
                <a:gs pos="100000">
                  <a:srgbClr val="1262F6">
                    <a:alpha val="42000"/>
                  </a:srgbClr>
                </a:gs>
                <a:gs pos="0">
                  <a:srgbClr val="6600FF">
                    <a:alpha val="0"/>
                  </a:srgbClr>
                </a:gs>
              </a:gsLst>
              <a:lin ang="0" scaled="0"/>
            </a:gradFill>
            <a:ln w="12700" cap="flat">
              <a:noFill/>
              <a:prstDash val="solid"/>
              <a:miter lim="8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endParaRPr lang="zh-CN" altLang="en-US" sz="2400"/>
            </a:p>
          </p:txBody>
        </p:sp>
        <p:sp>
          <p:nvSpPr>
            <p:cNvPr id="39" name="图形 87"/>
            <p:cNvSpPr/>
            <p:nvPr>
              <p:custDataLst>
                <p:tags r:id="rId10"/>
              </p:custDataLst>
            </p:nvPr>
          </p:nvSpPr>
          <p:spPr>
            <a:xfrm>
              <a:off x="5353306" y="4557235"/>
              <a:ext cx="193437" cy="236501"/>
            </a:xfrm>
            <a:custGeom>
              <a:avLst/>
              <a:gdLst>
                <a:gd name="connsiteX0" fmla="*/ 0 w 415099"/>
                <a:gd name="connsiteY0" fmla="*/ 1858899 h 1858899"/>
                <a:gd name="connsiteX1" fmla="*/ 68104 w 415099"/>
                <a:gd name="connsiteY1" fmla="*/ 1643825 h 1858899"/>
                <a:gd name="connsiteX2" fmla="*/ 415100 w 415099"/>
                <a:gd name="connsiteY2" fmla="*/ 929450 h 1858899"/>
                <a:gd name="connsiteX3" fmla="*/ 415100 w 415099"/>
                <a:gd name="connsiteY3" fmla="*/ 929450 h 1858899"/>
                <a:gd name="connsiteX4" fmla="*/ 415100 w 415099"/>
                <a:gd name="connsiteY4" fmla="*/ 929450 h 1858899"/>
                <a:gd name="connsiteX5" fmla="*/ 68104 w 415099"/>
                <a:gd name="connsiteY5" fmla="*/ 215075 h 1858899"/>
                <a:gd name="connsiteX6" fmla="*/ 0 w 415099"/>
                <a:gd name="connsiteY6" fmla="*/ 0 h 1858899"/>
                <a:gd name="connsiteX7" fmla="*/ 0 w 415099"/>
                <a:gd name="connsiteY7" fmla="*/ 1858899 h 185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5099" h="1858899">
                  <a:moveTo>
                    <a:pt x="0" y="1858899"/>
                  </a:moveTo>
                  <a:lnTo>
                    <a:pt x="68104" y="1643825"/>
                  </a:lnTo>
                  <a:cubicBezTo>
                    <a:pt x="160020" y="1353693"/>
                    <a:pt x="278225" y="1110234"/>
                    <a:pt x="415100" y="929450"/>
                  </a:cubicBezTo>
                  <a:lnTo>
                    <a:pt x="415100" y="929450"/>
                  </a:lnTo>
                  <a:cubicBezTo>
                    <a:pt x="415100" y="929450"/>
                    <a:pt x="415100" y="929450"/>
                    <a:pt x="415100" y="929450"/>
                  </a:cubicBezTo>
                  <a:cubicBezTo>
                    <a:pt x="278321" y="748665"/>
                    <a:pt x="160020" y="505206"/>
                    <a:pt x="68104" y="215075"/>
                  </a:cubicBezTo>
                  <a:lnTo>
                    <a:pt x="0" y="0"/>
                  </a:lnTo>
                  <a:lnTo>
                    <a:pt x="0" y="1858899"/>
                  </a:lnTo>
                  <a:close/>
                </a:path>
              </a:pathLst>
            </a:custGeom>
            <a:gradFill>
              <a:gsLst>
                <a:gs pos="100000">
                  <a:schemeClr val="accent1"/>
                </a:gs>
                <a:gs pos="0">
                  <a:schemeClr val="accent3">
                    <a:lumMod val="75000"/>
                  </a:schemeClr>
                </a:gs>
              </a:gsLst>
              <a:lin ang="0" scaled="0"/>
            </a:gradFill>
            <a:ln w="12700" cap="flat">
              <a:noFill/>
              <a:prstDash val="solid"/>
              <a:miter lim="8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endParaRPr lang="zh-CN" altLang="en-US" sz="2400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094038" y="2655731"/>
            <a:ext cx="6003925" cy="706755"/>
          </a:xfrm>
        </p:spPr>
        <p:txBody>
          <a:bodyPr/>
          <a:lstStyle/>
          <a:p>
            <a:r>
              <a:rPr lang="en-US" altLang="zh-CN"/>
              <a:t>03-1 AiNex</a:t>
            </a:r>
            <a:r>
              <a:rPr lang="zh-CN" altLang="en-US"/>
              <a:t>云端</a:t>
            </a:r>
            <a:r>
              <a:rPr lang="en-US" altLang="zh-CN"/>
              <a:t>AI</a:t>
            </a:r>
            <a:r>
              <a:rPr lang="zh-CN" altLang="en-US"/>
              <a:t>能力集</a:t>
            </a:r>
            <a:endParaRPr lang="zh-CN" altLang="en-US"/>
          </a:p>
        </p:txBody>
      </p:sp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MH" val="20180616084841"/>
  <p:tag name="MH_LIBRARY" val="CONTENTS"/>
  <p:tag name="MH_TYPE" val="NUMBER"/>
  <p:tag name="ID" val="545841"/>
  <p:tag name="MH_ORDER" val="1"/>
  <p:tag name="KSO_WM_DIAGRAM_VIRTUALLY_FRAME" val="{&quot;height&quot;:156.25,&quot;left&quot;:333.05,&quot;top&quot;:180.4,&quot;width&quot;:395.2}"/>
</p:tagLst>
</file>

<file path=ppt/tags/tag1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0968_1*l_h_a*1_1_1"/>
  <p:tag name="KSO_WM_TEMPLATE_CATEGORY" val="diagram"/>
  <p:tag name="KSO_WM_TEMPLATE_INDEX" val="20230968"/>
  <p:tag name="KSO_WM_UNIT_LAYERLEVEL" val="1_1_1"/>
  <p:tag name="KSO_WM_TAG_VERSION" val="3.0"/>
  <p:tag name="KSO_WM_BEAUTIFY_FLAG" val="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6.2639465332031,&quot;left&quot;:54.8,&quot;top&quot;:111.1931054735559,&quot;width&quot;:850.450393700787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0968_1*l_h_f*1_1_1"/>
  <p:tag name="KSO_WM_TEMPLATE_CATEGORY" val="diagram"/>
  <p:tag name="KSO_WM_TEMPLATE_INDEX" val="20230968"/>
  <p:tag name="KSO_WM_UNIT_LAYERLEVEL" val="1_1_1"/>
  <p:tag name="KSO_WM_TAG_VERSION" val="3.0"/>
  <p:tag name="KSO_WM_BEAUTIFY_FLAG" val="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6.2639465332031,&quot;left&quot;:54.8,&quot;top&quot;:111.1931054735559,&quot;width&quot;:850.450393700787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，请尽量言简意赅的阐述观点。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0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0968_1*l_h_i*1_2_1"/>
  <p:tag name="KSO_WM_TEMPLATE_CATEGORY" val="diagram"/>
  <p:tag name="KSO_WM_TEMPLATE_INDEX" val="20230968"/>
  <p:tag name="KSO_WM_UNIT_LAYERLEVEL" val="1_1_1"/>
  <p:tag name="KSO_WM_TAG_VERSION" val="3.0"/>
  <p:tag name="KSO_WM_BEAUTIFY_FLAG" val=""/>
  <p:tag name="KSO_WM_DIAGRAM_MAX_ITEMCNT" val="4"/>
  <p:tag name="KSO_WM_DIAGRAM_MIN_ITEMCNT" val="2"/>
  <p:tag name="KSO_WM_DIAGRAM_VIRTUALLY_FRAME" val="{&quot;height&quot;:366.2639465332031,&quot;left&quot;:54.8,&quot;top&quot;:111.1931054735559,&quot;width&quot;:850.4503937007873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LINE_FILL_TYPE" val="2"/>
  <p:tag name="KSO_WM_UNIT_USESOURCEFORMAT_APPLY" val="0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0968_1*l_h_a*1_2_1"/>
  <p:tag name="KSO_WM_TEMPLATE_CATEGORY" val="diagram"/>
  <p:tag name="KSO_WM_TEMPLATE_INDEX" val="20230968"/>
  <p:tag name="KSO_WM_UNIT_LAYERLEVEL" val="1_1_1"/>
  <p:tag name="KSO_WM_TAG_VERSION" val="3.0"/>
  <p:tag name="KSO_WM_BEAUTIFY_FLAG" val="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6.2639465332031,&quot;left&quot;:54.8,&quot;top&quot;:111.1931054735559,&quot;width&quot;:850.450393700787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TYPE" val="1"/>
  <p:tag name="KSO_WM_UNIT_PRESET_TEXT" val="添加标题"/>
  <p:tag name="KSO_WM_UNIT_TEXT_TYPE" val="1"/>
  <p:tag name="KSO_WM_UNIT_USESOURCEFORMAT_APPLY" val="0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0968_1*l_h_f*1_2_1"/>
  <p:tag name="KSO_WM_TEMPLATE_CATEGORY" val="diagram"/>
  <p:tag name="KSO_WM_TEMPLATE_INDEX" val="20230968"/>
  <p:tag name="KSO_WM_UNIT_LAYERLEVEL" val="1_1_1"/>
  <p:tag name="KSO_WM_TAG_VERSION" val="3.0"/>
  <p:tag name="KSO_WM_BEAUTIFY_FLAG" val="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6.2639465332031,&quot;left&quot;:54.8,&quot;top&quot;:111.1931054735559,&quot;width&quot;:850.450393700787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TYPE" val="1"/>
  <p:tag name="KSO_WM_UNIT_PRESET_TEXT" val="单击此处输入你的项正文，文字是您思想的提炼，请尽量言简意赅的阐述观点。"/>
  <p:tag name="KSO_WM_UNIT_TEXT_TYPE" val="1"/>
  <p:tag name="KSO_WM_UNIT_TEXT_LAYER_COUNT" val="1"/>
  <p:tag name="KSO_WM_UNIT_USESOURCEFORMAT_APPLY" val="0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0968_1*l_h_a*1_2_1"/>
  <p:tag name="KSO_WM_TEMPLATE_CATEGORY" val="diagram"/>
  <p:tag name="KSO_WM_TEMPLATE_INDEX" val="2023096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6.2639465332031,&quot;left&quot;:54.8,&quot;top&quot;:111.1931054735559,&quot;width&quot;:850.450393700787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TYPE" val="1"/>
  <p:tag name="KSO_WM_UNIT_PRESET_TEXT" val="添加标题"/>
  <p:tag name="KSO_WM_UNIT_TEXT_TYPE" val="1"/>
  <p:tag name="KSO_WM_UNIT_USESOURCEFORMAT_APPLY" val="0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228090_4*l_i*1_1"/>
  <p:tag name="KSO_WM_TEMPLATE_CATEGORY" val="diagram"/>
  <p:tag name="KSO_WM_TEMPLATE_INDEX" val="20228090"/>
  <p:tag name="KSO_WM_UNIT_LAYERLEVEL" val="1_1"/>
  <p:tag name="KSO_WM_TAG_VERSION" val="1.0"/>
  <p:tag name="KSO_WM_BEAUTIFY_FLAG" val=""/>
  <p:tag name="KSO_WM_UNIT_LINE_FORE_SCHEMECOLOR_INDEX" val="13"/>
  <p:tag name="KSO_WM_UNIT_LINE_FILL_TYPE" val="2"/>
  <p:tag name="KSO_WM_DIAGRAM_VIRTUALLY_FRAME" val="{&quot;height&quot;:846.7338582677166,&quot;left&quot;:68.05,&quot;top&quot;:105.3,&quot;width&quot;:1740.4599212598428}"/>
</p:tagLst>
</file>

<file path=ppt/tags/tag171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28090_4*l_h_a*1_1_1"/>
  <p:tag name="KSO_WM_TEMPLATE_CATEGORY" val="diagram"/>
  <p:tag name="KSO_WM_TEMPLATE_INDEX" val="20228090"/>
  <p:tag name="KSO_WM_UNIT_LAYERLEVEL" val="1_1_1"/>
  <p:tag name="KSO_WM_TAG_VERSION" val="1.0"/>
  <p:tag name="KSO_WM_BEAUTIFY_FLAG" val=""/>
  <p:tag name="KSO_WM_UNIT_TEXT_FILL_FORE_SCHEMECOLOR_INDEX" val="5"/>
  <p:tag name="KSO_WM_UNIT_TEXT_FILL_TYPE" val="1"/>
  <p:tag name="KSO_WM_DIAGRAM_VIRTUALLY_FRAME" val="{&quot;height&quot;:846.7338582677166,&quot;left&quot;:68.05,&quot;top&quot;:105.3,&quot;width&quot;:1740.4599212598428}"/>
</p:tagLst>
</file>

<file path=ppt/tags/tag172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28090_4*l_h_f*1_1_1"/>
  <p:tag name="KSO_WM_TEMPLATE_CATEGORY" val="diagram"/>
  <p:tag name="KSO_WM_TEMPLATE_INDEX" val="20228090"/>
  <p:tag name="KSO_WM_UNIT_LAYERLEVEL" val="1_1_1"/>
  <p:tag name="KSO_WM_TAG_VERSION" val="1.0"/>
  <p:tag name="KSO_WM_BEAUTIFY_FLAG" val=""/>
  <p:tag name="KSO_WM_UNIT_TEXT_FILL_FORE_SCHEMECOLOR_INDEX" val="15"/>
  <p:tag name="KSO_WM_UNIT_TEXT_FILL_TYPE" val="1"/>
  <p:tag name="KSO_WM_DIAGRAM_VIRTUALLY_FRAME" val="{&quot;height&quot;:846.7338582677166,&quot;left&quot;:68.05,&quot;top&quot;:105.3,&quot;width&quot;:1740.4599212598428}"/>
</p:tagLst>
</file>

<file path=ppt/tags/tag173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28090_4*l_h_f*1_2_1"/>
  <p:tag name="KSO_WM_TEMPLATE_CATEGORY" val="diagram"/>
  <p:tag name="KSO_WM_TEMPLATE_INDEX" val="20228090"/>
  <p:tag name="KSO_WM_UNIT_LAYERLEVEL" val="1_1_1"/>
  <p:tag name="KSO_WM_TAG_VERSION" val="1.0"/>
  <p:tag name="KSO_WM_BEAUTIFY_FLAG" val=""/>
  <p:tag name="KSO_WM_UNIT_TEXT_FILL_FORE_SCHEMECOLOR_INDEX" val="15"/>
  <p:tag name="KSO_WM_UNIT_TEXT_FILL_TYPE" val="1"/>
  <p:tag name="KSO_WM_DIAGRAM_VIRTUALLY_FRAME" val="{&quot;height&quot;:846.7338582677166,&quot;left&quot;:68.05,&quot;top&quot;:105.3,&quot;width&quot;:1740.4599212598428}"/>
</p:tagLst>
</file>

<file path=ppt/tags/tag174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28090_4*l_h_f*1_3_1"/>
  <p:tag name="KSO_WM_TEMPLATE_CATEGORY" val="diagram"/>
  <p:tag name="KSO_WM_TEMPLATE_INDEX" val="20228090"/>
  <p:tag name="KSO_WM_UNIT_LAYERLEVEL" val="1_1_1"/>
  <p:tag name="KSO_WM_TAG_VERSION" val="1.0"/>
  <p:tag name="KSO_WM_BEAUTIFY_FLAG" val=""/>
  <p:tag name="KSO_WM_UNIT_TEXT_FILL_FORE_SCHEMECOLOR_INDEX" val="15"/>
  <p:tag name="KSO_WM_UNIT_TEXT_FILL_TYPE" val="1"/>
  <p:tag name="KSO_WM_DIAGRAM_VIRTUALLY_FRAME" val="{&quot;height&quot;:846.7338582677166,&quot;left&quot;:68.05,&quot;top&quot;:105.3,&quot;width&quot;:1740.4599212598428}"/>
</p:tagLst>
</file>

<file path=ppt/tags/tag175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28090_4*l_h_f*1_4_1"/>
  <p:tag name="KSO_WM_TEMPLATE_CATEGORY" val="diagram"/>
  <p:tag name="KSO_WM_TEMPLATE_INDEX" val="20228090"/>
  <p:tag name="KSO_WM_UNIT_LAYERLEVEL" val="1_1_1"/>
  <p:tag name="KSO_WM_TAG_VERSION" val="1.0"/>
  <p:tag name="KSO_WM_BEAUTIFY_FLAG" val=""/>
  <p:tag name="KSO_WM_UNIT_TEXT_FILL_FORE_SCHEMECOLOR_INDEX" val="15"/>
  <p:tag name="KSO_WM_UNIT_TEXT_FILL_TYPE" val="1"/>
  <p:tag name="KSO_WM_DIAGRAM_VIRTUALLY_FRAME" val="{&quot;height&quot;:846.7338582677166,&quot;left&quot;:68.05,&quot;top&quot;:105.3,&quot;width&quot;:1740.4599212598428}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28090_4*l_h_i*1_1_1"/>
  <p:tag name="KSO_WM_TEMPLATE_CATEGORY" val="diagram"/>
  <p:tag name="KSO_WM_TEMPLATE_INDEX" val="20228090"/>
  <p:tag name="KSO_WM_UNIT_LAYERLEVEL" val="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846.7338582677166,&quot;left&quot;:68.05,&quot;top&quot;:105.3,&quot;width&quot;:1740.4599212598428}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28090_4*l_h_i*1_2_1"/>
  <p:tag name="KSO_WM_TEMPLATE_CATEGORY" val="diagram"/>
  <p:tag name="KSO_WM_TEMPLATE_INDEX" val="20228090"/>
  <p:tag name="KSO_WM_UNIT_LAYERLEVEL" val="1_1_1"/>
  <p:tag name="KSO_WM_TAG_VERSION" val="1.0"/>
  <p:tag name="KSO_WM_BEAUTIFY_FLAG" val=""/>
  <p:tag name="KSO_WM_UNIT_FILL_FORE_SCHEMECOLOR_INDEX" val="6"/>
  <p:tag name="KSO_WM_UNIT_FILL_TYPE" val="1"/>
  <p:tag name="KSO_WM_UNIT_TEXT_FILL_FORE_SCHEMECOLOR_INDEX" val="2"/>
  <p:tag name="KSO_WM_UNIT_TEXT_FILL_TYPE" val="1"/>
  <p:tag name="KSO_WM_DIAGRAM_VIRTUALLY_FRAME" val="{&quot;height&quot;:846.7338582677166,&quot;left&quot;:68.05,&quot;top&quot;:105.3,&quot;width&quot;:1740.4599212598428}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28090_4*l_h_i*1_3_1"/>
  <p:tag name="KSO_WM_TEMPLATE_CATEGORY" val="diagram"/>
  <p:tag name="KSO_WM_TEMPLATE_INDEX" val="20228090"/>
  <p:tag name="KSO_WM_UNIT_LAYERLEVEL" val="1_1_1"/>
  <p:tag name="KSO_WM_TAG_VERSION" val="1.0"/>
  <p:tag name="KSO_WM_BEAUTIFY_FLAG" val=""/>
  <p:tag name="KSO_WM_UNIT_FILL_FORE_SCHEMECOLOR_INDEX" val="7"/>
  <p:tag name="KSO_WM_UNIT_FILL_TYPE" val="1"/>
  <p:tag name="KSO_WM_UNIT_TEXT_FILL_FORE_SCHEMECOLOR_INDEX" val="2"/>
  <p:tag name="KSO_WM_UNIT_TEXT_FILL_TYPE" val="1"/>
  <p:tag name="KSO_WM_DIAGRAM_VIRTUALLY_FRAME" val="{&quot;height&quot;:846.7338582677166,&quot;left&quot;:68.05,&quot;top&quot;:105.3,&quot;width&quot;:1740.4599212598428}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28090_4*l_h_i*1_4_1"/>
  <p:tag name="KSO_WM_TEMPLATE_CATEGORY" val="diagram"/>
  <p:tag name="KSO_WM_TEMPLATE_INDEX" val="20228090"/>
  <p:tag name="KSO_WM_UNIT_LAYERLEVEL" val="1_1_1"/>
  <p:tag name="KSO_WM_TAG_VERSION" val="1.0"/>
  <p:tag name="KSO_WM_BEAUTIFY_FLAG" val=""/>
  <p:tag name="KSO_WM_UNIT_FILL_FORE_SCHEMECOLOR_INDEX" val="8"/>
  <p:tag name="KSO_WM_UNIT_FILL_TYPE" val="1"/>
  <p:tag name="KSO_WM_UNIT_TEXT_FILL_FORE_SCHEMECOLOR_INDEX" val="2"/>
  <p:tag name="KSO_WM_UNIT_TEXT_FILL_TYPE" val="1"/>
  <p:tag name="KSO_WM_DIAGRAM_VIRTUALLY_FRAME" val="{&quot;height&quot;:846.7338582677166,&quot;left&quot;:68.05,&quot;top&quot;:105.3,&quot;width&quot;:1740.4599212598428}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28090_4*l_h_a*1_1_1"/>
  <p:tag name="KSO_WM_TEMPLATE_CATEGORY" val="diagram"/>
  <p:tag name="KSO_WM_TEMPLATE_INDEX" val="20228090"/>
  <p:tag name="KSO_WM_UNIT_LAYERLEVEL" val="1_1_1"/>
  <p:tag name="KSO_WM_TAG_VERSION" val="1.0"/>
  <p:tag name="KSO_WM_BEAUTIFY_FLAG" val=""/>
  <p:tag name="KSO_WM_UNIT_TEXT_FILL_FORE_SCHEMECOLOR_INDEX" val="5"/>
  <p:tag name="KSO_WM_UNIT_TEXT_FILL_TYPE" val="1"/>
  <p:tag name="KSO_WM_DIAGRAM_VIRTUALLY_FRAME" val="{&quot;height&quot;:846.7338582677166,&quot;left&quot;:68.05,&quot;top&quot;:105.3,&quot;width&quot;:1740.4599212598428}"/>
</p:tagLst>
</file>

<file path=ppt/tags/tag185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28090_4*l_h_a*1_1_1"/>
  <p:tag name="KSO_WM_TEMPLATE_CATEGORY" val="diagram"/>
  <p:tag name="KSO_WM_TEMPLATE_INDEX" val="20228090"/>
  <p:tag name="KSO_WM_UNIT_LAYERLEVEL" val="1_1_1"/>
  <p:tag name="KSO_WM_TAG_VERSION" val="1.0"/>
  <p:tag name="KSO_WM_BEAUTIFY_FLAG" val=""/>
  <p:tag name="KSO_WM_UNIT_TEXT_FILL_FORE_SCHEMECOLOR_INDEX" val="5"/>
  <p:tag name="KSO_WM_UNIT_TEXT_FILL_TYPE" val="1"/>
  <p:tag name="KSO_WM_DIAGRAM_VIRTUALLY_FRAME" val="{&quot;height&quot;:846.7338582677166,&quot;left&quot;:68.05,&quot;top&quot;:105.3,&quot;width&quot;:1740.4599212598428}"/>
</p:tagLst>
</file>

<file path=ppt/tags/tag186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28090_4*l_h_a*1_1_1"/>
  <p:tag name="KSO_WM_TEMPLATE_CATEGORY" val="diagram"/>
  <p:tag name="KSO_WM_TEMPLATE_INDEX" val="20228090"/>
  <p:tag name="KSO_WM_UNIT_LAYERLEVEL" val="1_1_1"/>
  <p:tag name="KSO_WM_TAG_VERSION" val="1.0"/>
  <p:tag name="KSO_WM_BEAUTIFY_FLAG" val=""/>
  <p:tag name="KSO_WM_UNIT_TEXT_FILL_FORE_SCHEMECOLOR_INDEX" val="5"/>
  <p:tag name="KSO_WM_UNIT_TEXT_FILL_TYPE" val="1"/>
  <p:tag name="KSO_WM_DIAGRAM_VIRTUALLY_FRAME" val="{&quot;height&quot;:846.7338582677166,&quot;left&quot;:68.05,&quot;top&quot;:105.3,&quot;width&quot;:1740.4599212598428}"/>
</p:tagLst>
</file>

<file path=ppt/tags/tag187.xml><?xml version="1.0" encoding="utf-8"?>
<p:tagLst xmlns:p="http://schemas.openxmlformats.org/presentationml/2006/main">
  <p:tag name="KSO_WM_DIAGRAM_VIRTUALLY_FRAME" val="{&quot;height&quot;:372.4,&quot;left&quot;:50.9,&quot;top&quot;:113.6,&quot;width&quot;:857.95}"/>
</p:tagLst>
</file>

<file path=ppt/tags/tag18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3522_1*l_h_i*1_1_2"/>
  <p:tag name="KSO_WM_TEMPLATE_CATEGORY" val="diagram"/>
  <p:tag name="KSO_WM_TEMPLATE_INDEX" val="20233522"/>
  <p:tag name="KSO_WM_UNIT_LAYERLEVEL" val="1_1_1"/>
  <p:tag name="KSO_WM_TAG_VERSION" val="3.0"/>
  <p:tag name="KSO_WM_BEAUTIFY_FLAG" val=""/>
  <p:tag name="KSO_WM_DIAGRAM_MAX_ITEMCNT" val="2"/>
  <p:tag name="KSO_WM_DIAGRAM_MIN_ITEMCNT" val="2"/>
  <p:tag name="KSO_WM_DIAGRAM_VIRTUALLY_FRAME" val="{&quot;height&quot;:372.4,&quot;left&quot;:50.9,&quot;top&quot;:113.6,&quot;width&quot;:857.9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3"/>
  <p:tag name="KSO_WM_UNIT_TEXT_FILL_TYPE" val="1"/>
  <p:tag name="KSO_WM_UNIT_USESOURCEFORMAT_APPLY" val="0"/>
</p:tagLst>
</file>

<file path=ppt/tags/tag189.xml><?xml version="1.0" encoding="utf-8"?>
<p:tagLst xmlns:p="http://schemas.openxmlformats.org/presentationml/2006/main">
  <p:tag name="KSO_WM_DIAGRAM_VIRTUALLY_FRAME" val="{&quot;height&quot;:372.4,&quot;left&quot;:50.9,&quot;top&quot;:113.6,&quot;width&quot;:857.95}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3522_1*l_h_a*1_1_1"/>
  <p:tag name="KSO_WM_TEMPLATE_CATEGORY" val="diagram"/>
  <p:tag name="KSO_WM_TEMPLATE_INDEX" val="20233522"/>
  <p:tag name="KSO_WM_UNIT_LAYERLEVEL" val="1_1_1"/>
  <p:tag name="KSO_WM_TAG_VERSION" val="3.0"/>
  <p:tag name="KSO_WM_BEAUTIFY_FLAG" val=""/>
  <p:tag name="KSO_WM_UNIT_VALUE" val="8"/>
  <p:tag name="KSO_WM_DIAGRAM_MAX_ITEMCNT" val="2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DIAGRAM_VIRTUALLY_FRAME" val="{&quot;height&quot;:372.4,&quot;left&quot;:50.9,&quot;top&quot;:113.6,&quot;width&quot;:857.95}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3522_1*l_h_f*1_1_1"/>
  <p:tag name="KSO_WM_TEMPLATE_CATEGORY" val="diagram"/>
  <p:tag name="KSO_WM_TEMPLATE_INDEX" val="20233522"/>
  <p:tag name="KSO_WM_UNIT_LAYERLEVEL" val="1_1_1"/>
  <p:tag name="KSO_WM_TAG_VERSION" val="3.0"/>
  <p:tag name="KSO_WM_BEAUTIFY_FLAG" val=""/>
  <p:tag name="KSO_WM_UNIT_VALUE" val="24"/>
  <p:tag name="KSO_WM_DIAGRAM_MAX_ITEMCNT" val="2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文本的具体内容简明阐述您的观点。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0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3522_1*l_h_i*1_1_1"/>
  <p:tag name="KSO_WM_TEMPLATE_CATEGORY" val="diagram"/>
  <p:tag name="KSO_WM_TEMPLATE_INDEX" val="20233522"/>
  <p:tag name="KSO_WM_UNIT_LAYERLEVEL" val="1_1_1"/>
  <p:tag name="KSO_WM_TAG_VERSION" val="3.0"/>
  <p:tag name="KSO_WM_BEAUTIFY_FLAG" val="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2"/>
  <p:tag name="KSO_WM_DIAGRAM_MIN_ITEMCNT" val="2"/>
  <p:tag name="KSO_WM_DIAGRAM_VIRTUALLY_FRAME" val="{&quot;height&quot;:372.4,&quot;left&quot;:50.9,&quot;top&quot;:113.6,&quot;width&quot;:857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USESOURCEFORMAT_APPLY" val="0"/>
</p:tagLst>
</file>

<file path=ppt/tags/tag192.xml><?xml version="1.0" encoding="utf-8"?>
<p:tagLst xmlns:p="http://schemas.openxmlformats.org/presentationml/2006/main">
  <p:tag name="KSO_WM_DIAGRAM_VIRTUALLY_FRAME" val="{&quot;height&quot;:372.4,&quot;left&quot;:50.9,&quot;top&quot;:113.6,&quot;width&quot;:857.95}"/>
</p:tagLst>
</file>

<file path=ppt/tags/tag193.xml><?xml version="1.0" encoding="utf-8"?>
<p:tagLst xmlns:p="http://schemas.openxmlformats.org/presentationml/2006/main">
  <p:tag name="KSO_WM_DIAGRAM_VIRTUALLY_FRAME" val="{&quot;height&quot;:372.4,&quot;left&quot;:50.9,&quot;top&quot;:113.6,&quot;width&quot;:857.95}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3522_1*l_h_a*1_2_1"/>
  <p:tag name="KSO_WM_TEMPLATE_CATEGORY" val="diagram"/>
  <p:tag name="KSO_WM_TEMPLATE_INDEX" val="20233522"/>
  <p:tag name="KSO_WM_UNIT_LAYERLEVEL" val="1_1_1"/>
  <p:tag name="KSO_WM_TAG_VERSION" val="3.0"/>
  <p:tag name="KSO_WM_BEAUTIFY_FLAG" val=""/>
  <p:tag name="KSO_WM_UNIT_VALUE" val="8"/>
  <p:tag name="KSO_WM_DIAGRAM_MAX_ITEMCNT" val="2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194.xml><?xml version="1.0" encoding="utf-8"?>
<p:tagLst xmlns:p="http://schemas.openxmlformats.org/presentationml/2006/main">
  <p:tag name="KSO_WM_DIAGRAM_VIRTUALLY_FRAME" val="{&quot;height&quot;:372.4,&quot;left&quot;:50.9,&quot;top&quot;:113.6,&quot;width&quot;:857.95}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3522_1*l_h_f*1_2_1"/>
  <p:tag name="KSO_WM_TEMPLATE_CATEGORY" val="diagram"/>
  <p:tag name="KSO_WM_TEMPLATE_INDEX" val="20233522"/>
  <p:tag name="KSO_WM_UNIT_LAYERLEVEL" val="1_1_1"/>
  <p:tag name="KSO_WM_TAG_VERSION" val="3.0"/>
  <p:tag name="KSO_WM_BEAUTIFY_FLAG" val=""/>
  <p:tag name="KSO_WM_UNIT_VALUE" val="24"/>
  <p:tag name="KSO_WM_DIAGRAM_MAX_ITEMCNT" val="2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文本的具体内容简明阐述您的观点。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0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diagram20233522_1*l_h_i*1_2_1"/>
  <p:tag name="KSO_WM_TEMPLATE_CATEGORY" val="diagram"/>
  <p:tag name="KSO_WM_TEMPLATE_INDEX" val="20233522"/>
  <p:tag name="KSO_WM_UNIT_LAYERLEVEL" val="1_1_1"/>
  <p:tag name="KSO_WM_TAG_VERSION" val="3.0"/>
  <p:tag name="KSO_WM_BEAUTIFY_FLAG" val="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2"/>
  <p:tag name="KSO_WM_DIAGRAM_MIN_ITEMCNT" val="2"/>
  <p:tag name="KSO_WM_DIAGRAM_VIRTUALLY_FRAME" val="{&quot;height&quot;:372.4,&quot;left&quot;:50.9,&quot;top&quot;:113.6,&quot;width&quot;:857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USESOURCEFORMAT_APPLY" val="0"/>
</p:tagLst>
</file>

<file path=ppt/tags/tag19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3522_1*l_h_i*1_2_2"/>
  <p:tag name="KSO_WM_TEMPLATE_CATEGORY" val="diagram"/>
  <p:tag name="KSO_WM_TEMPLATE_INDEX" val="20233522"/>
  <p:tag name="KSO_WM_UNIT_LAYERLEVEL" val="1_1_1"/>
  <p:tag name="KSO_WM_TAG_VERSION" val="3.0"/>
  <p:tag name="KSO_WM_BEAUTIFY_FLAG" val=""/>
  <p:tag name="KSO_WM_DIAGRAM_MAX_ITEMCNT" val="2"/>
  <p:tag name="KSO_WM_DIAGRAM_MIN_ITEMCNT" val="2"/>
  <p:tag name="KSO_WM_DIAGRAM_VIRTUALLY_FRAME" val="{&quot;height&quot;:372.4,&quot;left&quot;:50.9,&quot;top&quot;:113.6,&quot;width&quot;:857.9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3"/>
  <p:tag name="KSO_WM_UNIT_TEXT_FILL_TYPE" val="1"/>
  <p:tag name="KSO_WM_UNIT_USESOURCEFORMAT_APPLY" val="0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MH" val="20180616084841"/>
  <p:tag name="MH_LIBRARY" val="CONTENTS"/>
  <p:tag name="MH_TYPE" val="ENTRY"/>
  <p:tag name="ID" val="545841"/>
  <p:tag name="MH_ORDER" val="1"/>
  <p:tag name="KSO_WM_DIAGRAM_VIRTUALLY_FRAME" val="{&quot;height&quot;:156.25,&quot;left&quot;:333.05,&quot;top&quot;:180.4,&quot;width&quot;:395.2}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0968_1*l_h_a*1_2_1"/>
  <p:tag name="KSO_WM_TEMPLATE_CATEGORY" val="diagram"/>
  <p:tag name="KSO_WM_TEMPLATE_INDEX" val="20230968"/>
  <p:tag name="KSO_WM_UNIT_LAYERLEVEL" val="1_1_1"/>
  <p:tag name="KSO_WM_TAG_VERSION" val="3.0"/>
  <p:tag name="KSO_WM_BEAUTIFY_FLAG" val="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6.2639465332031,&quot;left&quot;:54.8,&quot;top&quot;:111.1931054735559,&quot;width&quot;:850.450393700787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TYPE" val="1"/>
  <p:tag name="KSO_WM_UNIT_PRESET_TEXT" val="添加标题"/>
  <p:tag name="KSO_WM_UNIT_TEXT_TYPE" val="1"/>
  <p:tag name="KSO_WM_UNIT_USESOURCEFORMAT_APPLY" val="0"/>
</p:tagLst>
</file>

<file path=ppt/tags/tag2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0968_1*l_h_f*1_2_1"/>
  <p:tag name="KSO_WM_TEMPLATE_CATEGORY" val="diagram"/>
  <p:tag name="KSO_WM_TEMPLATE_INDEX" val="20230968"/>
  <p:tag name="KSO_WM_UNIT_LAYERLEVEL" val="1_1_1"/>
  <p:tag name="KSO_WM_TAG_VERSION" val="3.0"/>
  <p:tag name="KSO_WM_BEAUTIFY_FLAG" val="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6.2639465332031,&quot;left&quot;:54.8,&quot;top&quot;:111.1931054735559,&quot;width&quot;:850.450393700787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TYPE" val="1"/>
  <p:tag name="KSO_WM_UNIT_PRESET_TEXT" val="单击此处输入你的项正文，文字是您思想的提炼，请尽量言简意赅的阐述观点。"/>
  <p:tag name="KSO_WM_UNIT_TEXT_TYPE" val="1"/>
  <p:tag name="KSO_WM_UNIT_TEXT_LAYER_COUNT" val="1"/>
  <p:tag name="KSO_WM_UNIT_USESOURCEFORMAT_APPLY" val="0"/>
</p:tagLst>
</file>

<file path=ppt/tags/tag3.xml><?xml version="1.0" encoding="utf-8"?>
<p:tagLst xmlns:p="http://schemas.openxmlformats.org/presentationml/2006/main">
  <p:tag name="MH" val="20180616084841"/>
  <p:tag name="MH_LIBRARY" val="CONTENTS"/>
  <p:tag name="MH_TYPE" val="NUMBER"/>
  <p:tag name="ID" val="545841"/>
  <p:tag name="MH_ORDER" val="1"/>
  <p:tag name="KSO_WM_DIAGRAM_VIRTUALLY_FRAME" val="{&quot;height&quot;:156.25,&quot;left&quot;:333.05,&quot;top&quot;:180.4,&quot;width&quot;:395.2}"/>
</p:tagLst>
</file>

<file path=ppt/tags/tag3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"/>
  <p:tag name="KSO_WM_UNIT_VALUE" val="29"/>
  <p:tag name="KSO_WM_UNIT_TEXT_FILL_FORE_SCHEMECOLOR_INDEX" val="13"/>
  <p:tag name="KSO_WM_UNIT_TEXT_FILL_TYPE" val="1"/>
  <p:tag name="KSO_WM_UNIT_USESOURCEFORMAT_APPLY" val="0"/>
  <p:tag name="KSO_WM_TEMPLATE_INDEX" val="20233280"/>
  <p:tag name="KSO_WM_UNIT_ID" val="custom20233280_1*a*1"/>
  <p:tag name="KSO_WM_UNIT_TEXT_TYPE" val="1"/>
  <p:tag name="KSO_WM_UNIT_PRESET_TEXT" val="单击此处添加标题内容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DIAGRAM_VIRTUALLY_FRAME" val="{&quot;height&quot;:156.25,&quot;left&quot;:333.05,&quot;top&quot;:180.4,&quot;width&quot;:395.2}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MH" val="20180616084841"/>
  <p:tag name="MH_LIBRARY" val="CONTENTS"/>
  <p:tag name="MH_TYPE" val="NUMBER"/>
  <p:tag name="ID" val="545841"/>
  <p:tag name="MH_ORDER" val="1"/>
  <p:tag name="KSO_WM_DIAGRAM_VIRTUALLY_FRAME" val="{&quot;height&quot;:156.25,&quot;left&quot;:333.05,&quot;top&quot;:180.4,&quot;width&quot;:395.2}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MH" val="20180616084841"/>
  <p:tag name="MH_LIBRARY" val="CONTENTS"/>
  <p:tag name="MH_TYPE" val="ENTRY"/>
  <p:tag name="ID" val="545841"/>
  <p:tag name="MH_ORDER" val="1"/>
  <p:tag name="KSO_WM_DIAGRAM_VIRTUALLY_FRAME" val="{&quot;height&quot;:156.25,&quot;left&quot;:333.05,&quot;top&quot;:180.4,&quot;width&quot;:395.2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MH" val="20180616084841"/>
  <p:tag name="MH_LIBRARY" val="CONTENTS"/>
  <p:tag name="MH_TYPE" val="NUMBER"/>
  <p:tag name="ID" val="545841"/>
  <p:tag name="MH_ORDER" val="1"/>
  <p:tag name="KSO_WM_DIAGRAM_VIRTUALLY_FRAME" val="{&quot;height&quot;:156.25,&quot;left&quot;:333.05,&quot;top&quot;:180.4,&quot;width&quot;:395.2}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MH" val="20180616084841"/>
  <p:tag name="MH_LIBRARY" val="CONTENTS"/>
  <p:tag name="MH_TYPE" val="ENTRY"/>
  <p:tag name="ID" val="545841"/>
  <p:tag name="MH_ORDER" val="1"/>
  <p:tag name="KSO_WM_DIAGRAM_VIRTUALLY_FRAME" val="{&quot;height&quot;:156.25,&quot;left&quot;:333.05,&quot;top&quot;:180.4,&quot;width&quot;:395.2}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0968_1*l_h_i*1_1_1"/>
  <p:tag name="KSO_WM_TEMPLATE_CATEGORY" val="diagram"/>
  <p:tag name="KSO_WM_TEMPLATE_INDEX" val="20230968"/>
  <p:tag name="KSO_WM_UNIT_LAYERLEVEL" val="1_1_1"/>
  <p:tag name="KSO_WM_TAG_VERSION" val="3.0"/>
  <p:tag name="KSO_WM_BEAUTIFY_FLAG" val=""/>
  <p:tag name="KSO_WM_DIAGRAM_MAX_ITEMCNT" val="4"/>
  <p:tag name="KSO_WM_DIAGRAM_MIN_ITEMCNT" val="2"/>
  <p:tag name="KSO_WM_DIAGRAM_VIRTUALLY_FRAME" val="{&quot;height&quot;:366.2639465332031,&quot;left&quot;:54.8,&quot;top&quot;:111.1931054735559,&quot;width&quot;:850.4503937007873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_BRIGHTNESS" val="-0.15"/>
  <p:tag name="KSO_WM_UNIT_SHADOW_SCHEMECOLOR_INDEX" val="14"/>
  <p:tag name="KSO_WM_UNIT_TEXT_FILL_FORE_SCHEMECOLOR_INDEX_BRIGHTNESS" val="0"/>
  <p:tag name="KSO_WM_UNIT_TEXT_FILL_FORE_SCHEMECOLOR_INDEX" val="2"/>
  <p:tag name="KSO_WM_UNIT_TEXT_FILL_TYPE" val="1"/>
  <p:tag name="KSO_WM_UNIT_FILL_TYPE" val="1"/>
  <p:tag name="KSO_WM_UNIT_FILL_FORE_SCHEMECOLOR_INDEX" val="13"/>
  <p:tag name="KSO_WM_UNIT_FILL_FORE_SCHEMECOLOR_INDEX_BRIGHTNESS" val="0.6"/>
  <p:tag name="KSO_WM_UNIT_LINE_FORE_SCHEMECOLOR_INDEX" val="13"/>
  <p:tag name="KSO_WM_UNIT_LINE_FILL_TYPE" val="2"/>
  <p:tag name="KSO_WM_UNIT_USESOURCEFORMAT_APPLY" val="0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Office 主题​​">
  <a:themeElements>
    <a:clrScheme name="CMCC">
      <a:dk1>
        <a:srgbClr val="000000"/>
      </a:dk1>
      <a:lt1>
        <a:srgbClr val="FFFFFF"/>
      </a:lt1>
      <a:dk2>
        <a:srgbClr val="0B85D0"/>
      </a:dk2>
      <a:lt2>
        <a:srgbClr val="D0CECE"/>
      </a:lt2>
      <a:accent1>
        <a:srgbClr val="0B85D0"/>
      </a:accent1>
      <a:accent2>
        <a:srgbClr val="FDD000"/>
      </a:accent2>
      <a:accent3>
        <a:srgbClr val="8FC31F"/>
      </a:accent3>
      <a:accent4>
        <a:srgbClr val="0098AD"/>
      </a:accent4>
      <a:accent5>
        <a:srgbClr val="B4A0C8"/>
      </a:accent5>
      <a:accent6>
        <a:srgbClr val="C00000"/>
      </a:accent6>
      <a:hlink>
        <a:srgbClr val="0085D0"/>
      </a:hlink>
      <a:folHlink>
        <a:srgbClr val="C00000"/>
      </a:folHlink>
    </a:clrScheme>
    <a:fontScheme name="微软雅黑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3726</Words>
  <Application>WPS 演示</Application>
  <PresentationFormat>宽屏</PresentationFormat>
  <Paragraphs>568</Paragraphs>
  <Slides>20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40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61" baseType="lpstr">
      <vt:lpstr>Arial</vt:lpstr>
      <vt:lpstr>宋体</vt:lpstr>
      <vt:lpstr>Wingdings</vt:lpstr>
      <vt:lpstr>方正黑体简体</vt:lpstr>
      <vt:lpstr>汉仪中黑KW</vt:lpstr>
      <vt:lpstr>微软雅黑</vt:lpstr>
      <vt:lpstr>汉仪旗黑</vt:lpstr>
      <vt:lpstr>Lucida Grande</vt:lpstr>
      <vt:lpstr>等线</vt:lpstr>
      <vt:lpstr>Calibri</vt:lpstr>
      <vt:lpstr>Calibri</vt:lpstr>
      <vt:lpstr>Arial</vt:lpstr>
      <vt:lpstr>MiSans Normal</vt:lpstr>
      <vt:lpstr>微软雅黑</vt:lpstr>
      <vt:lpstr>Helvetica Neue</vt:lpstr>
      <vt:lpstr>阿里巴巴普惠体 2.0 65 Medium</vt:lpstr>
      <vt:lpstr>苹方-简</vt:lpstr>
      <vt:lpstr>Times New Roman</vt:lpstr>
      <vt:lpstr>Malgun Gothic</vt:lpstr>
      <vt:lpstr>Arial Bold</vt:lpstr>
      <vt:lpstr>Alibaba PuHuiTi Regular</vt:lpstr>
      <vt:lpstr>Arial Regular</vt:lpstr>
      <vt:lpstr>阿里巴巴普惠体 2.0 45 Light</vt:lpstr>
      <vt:lpstr>宋体</vt:lpstr>
      <vt:lpstr>Arial Unicode MS</vt:lpstr>
      <vt:lpstr>汉仪中等线KW</vt:lpstr>
      <vt:lpstr>Tahoma</vt:lpstr>
      <vt:lpstr>Helvetica Neue Medium</vt:lpstr>
      <vt:lpstr>阿里巴巴普惠体 2.0 55 Regular</vt:lpstr>
      <vt:lpstr>微软雅黑 Light</vt:lpstr>
      <vt:lpstr>汉仪书宋二KW</vt:lpstr>
      <vt:lpstr>Apple SD Gothic Neo</vt:lpstr>
      <vt:lpstr>Alibaba PuHuiTi Regular</vt:lpstr>
      <vt:lpstr>Helvetica Neue Medium</vt:lpstr>
      <vt:lpstr>Malgun Gothic</vt:lpstr>
      <vt:lpstr>MiSans Normal</vt:lpstr>
      <vt:lpstr>等线</vt:lpstr>
      <vt:lpstr>阿里巴巴普惠体 2.0 45 Light</vt:lpstr>
      <vt:lpstr>阿里巴巴普惠体 2.0 55 Regular</vt:lpstr>
      <vt:lpstr>阿里巴巴普惠体 2.0 65 Medium</vt:lpstr>
      <vt:lpstr>1_Office 主题​​</vt:lpstr>
      <vt:lpstr>PowerPoint 演示文稿</vt:lpstr>
      <vt:lpstr>PowerPoint 演示文稿</vt:lpstr>
      <vt:lpstr>01 行业背景</vt:lpstr>
      <vt:lpstr>行业背景</vt:lpstr>
      <vt:lpstr>AiNex 希望寻找到这样的智能穿戴产品合作</vt:lpstr>
      <vt:lpstr>02 合作案例</vt:lpstr>
      <vt:lpstr>AiNex助力的AI眼镜案例</vt:lpstr>
      <vt:lpstr>AiNex助力的AI眼镜案例</vt:lpstr>
      <vt:lpstr>03-1 AiNex云端AI能力集</vt:lpstr>
      <vt:lpstr>AiNex云端 ： Wake-AI多模态大模型及Agent架构（1）</vt:lpstr>
      <vt:lpstr>AiNex云端 ： Wake-AI多模态大模型及Agent架构（3）</vt:lpstr>
      <vt:lpstr>03-2 AiNex应用端app能力集</vt:lpstr>
      <vt:lpstr>AiNex应用端 ：各类应用场景 （1）四大场景</vt:lpstr>
      <vt:lpstr>AiNex应用端各类应用场景 （2）人性化语音交互、多agent智能体商店</vt:lpstr>
      <vt:lpstr>AiNex应用端各类应用场景 （3）支持100种以上的语言同声传译</vt:lpstr>
      <vt:lpstr>AiNex应用端各类应用场景 （4）随身记录，沟通纪要即时生成，随时回溯</vt:lpstr>
      <vt:lpstr>04-2 合作方式及商务模式</vt:lpstr>
      <vt:lpstr>合作模式（1）：硬件打通，软件联通，云端及AI赋能</vt:lpstr>
      <vt:lpstr>双方分工及商务模式（2）</vt:lpstr>
      <vt:lpstr>PowerPoint 演示文稿</vt:lpstr>
    </vt:vector>
  </TitlesOfParts>
  <Company>MAC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Robin</dc:creator>
  <cp:lastModifiedBy>robin.eo</cp:lastModifiedBy>
  <cp:revision>2738</cp:revision>
  <cp:lastPrinted>2025-05-30T02:54:16Z</cp:lastPrinted>
  <dcterms:created xsi:type="dcterms:W3CDTF">2025-05-30T02:54:16Z</dcterms:created>
  <dcterms:modified xsi:type="dcterms:W3CDTF">2025-05-30T02:54:16Z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E843B3D5138BD643F3EB22685C5693BF_43</vt:lpwstr>
  </property>
  <property fmtid="{D5CDD505-2E9C-101B-9397-08002B2CF9AE}" pid="3" name="KSOProductBuildVer">
    <vt:lpwstr>2052-7.3.1.8967</vt:lpwstr>
  </property>
</Properties>
</file>